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4" r:id="rId2"/>
    <p:sldId id="284" r:id="rId3"/>
    <p:sldId id="273" r:id="rId4"/>
    <p:sldId id="280" r:id="rId5"/>
    <p:sldId id="282" r:id="rId6"/>
    <p:sldId id="281" r:id="rId7"/>
    <p:sldId id="267" r:id="rId8"/>
    <p:sldId id="283" r:id="rId9"/>
    <p:sldId id="288" r:id="rId10"/>
    <p:sldId id="286" r:id="rId11"/>
    <p:sldId id="287" r:id="rId12"/>
    <p:sldId id="285" r:id="rId13"/>
    <p:sldId id="265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72F"/>
    <a:srgbClr val="5D758D"/>
    <a:srgbClr val="7997AE"/>
    <a:srgbClr val="3B5B7A"/>
    <a:srgbClr val="E5A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Mellanmörkt format 1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Format med tema 2 - dekorfär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80"/>
    <p:restoredTop sz="94718"/>
  </p:normalViewPr>
  <p:slideViewPr>
    <p:cSldViewPr snapToGrid="0" snapToObjects="1" showGuides="1">
      <p:cViewPr varScale="1">
        <p:scale>
          <a:sx n="81" d="100"/>
          <a:sy n="81" d="100"/>
        </p:scale>
        <p:origin x="121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FDC89-F6E3-430E-8EC4-4D0FAE535239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3A853AE8-6908-45C3-9A02-9374A991F336}">
      <dgm:prSet phldrT="[Text]" custT="1"/>
      <dgm:spPr/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VC/Rehabenhet</a:t>
          </a:r>
        </a:p>
      </dgm:t>
    </dgm:pt>
    <dgm:pt modelId="{7A86ACFF-7C9A-4331-881B-6CFC9AEEE929}" type="parTrans" cxnId="{91425453-14ED-49BA-88F9-427495F67BB5}">
      <dgm:prSet/>
      <dgm:spPr/>
      <dgm:t>
        <a:bodyPr/>
        <a:lstStyle/>
        <a:p>
          <a:endParaRPr lang="sv-SE"/>
        </a:p>
      </dgm:t>
    </dgm:pt>
    <dgm:pt modelId="{388FB4DB-9C79-4B4E-B18B-052576B9090B}" type="sibTrans" cxnId="{91425453-14ED-49BA-88F9-427495F67BB5}">
      <dgm:prSet/>
      <dgm:spPr/>
      <dgm:t>
        <a:bodyPr/>
        <a:lstStyle/>
        <a:p>
          <a:endParaRPr lang="sv-SE"/>
        </a:p>
      </dgm:t>
    </dgm:pt>
    <dgm:pt modelId="{8D72FC7D-FEEE-4288-9BBC-E66C9A22E2C4}">
      <dgm:prSet phldrT="[Text]" custT="1"/>
      <dgm:spPr/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Regionalt/ </a:t>
          </a:r>
          <a:r>
            <a:rPr lang="sv-SE" sz="1400" b="1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superuser</a:t>
          </a:r>
          <a:endParaRPr lang="sv-SE" sz="14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586044-8527-40BF-BDB1-2165BA383961}" type="parTrans" cxnId="{19EA26A5-2911-40F0-BC25-64D247EF7EBD}">
      <dgm:prSet/>
      <dgm:spPr/>
      <dgm:t>
        <a:bodyPr/>
        <a:lstStyle/>
        <a:p>
          <a:endParaRPr lang="sv-SE"/>
        </a:p>
      </dgm:t>
    </dgm:pt>
    <dgm:pt modelId="{CDC4B1CA-D640-4E9A-A3F8-B49087180512}" type="sibTrans" cxnId="{19EA26A5-2911-40F0-BC25-64D247EF7EBD}">
      <dgm:prSet/>
      <dgm:spPr/>
      <dgm:t>
        <a:bodyPr/>
        <a:lstStyle/>
        <a:p>
          <a:endParaRPr lang="sv-SE"/>
        </a:p>
      </dgm:t>
    </dgm:pt>
    <dgm:pt modelId="{D603136D-0EA3-443C-A7B0-49D07073ED7A}">
      <dgm:prSet phldrT="[Text]" custT="1"/>
      <dgm:spPr/>
      <dgm:t>
        <a:bodyPr/>
        <a:lstStyle/>
        <a:p>
          <a:r>
            <a:rPr lang="sv-SE" sz="1400" b="1" dirty="0">
              <a:latin typeface="Calibri" panose="020F0502020204030204" pitchFamily="34" charset="0"/>
              <a:cs typeface="Calibri" panose="020F0502020204030204" pitchFamily="34" charset="0"/>
            </a:rPr>
            <a:t>Nationellt</a:t>
          </a:r>
        </a:p>
      </dgm:t>
    </dgm:pt>
    <dgm:pt modelId="{B05F6CFA-01E9-4283-B2A0-543CD78CE880}" type="parTrans" cxnId="{69F4F83F-F2EA-4952-9AD0-D6E9EE99BD35}">
      <dgm:prSet/>
      <dgm:spPr/>
      <dgm:t>
        <a:bodyPr/>
        <a:lstStyle/>
        <a:p>
          <a:endParaRPr lang="sv-SE"/>
        </a:p>
      </dgm:t>
    </dgm:pt>
    <dgm:pt modelId="{325BBE31-A5CC-46A8-B010-52EB58EA0CAF}" type="sibTrans" cxnId="{69F4F83F-F2EA-4952-9AD0-D6E9EE99BD35}">
      <dgm:prSet/>
      <dgm:spPr/>
      <dgm:t>
        <a:bodyPr/>
        <a:lstStyle/>
        <a:p>
          <a:endParaRPr lang="sv-SE"/>
        </a:p>
      </dgm:t>
    </dgm:pt>
    <dgm:pt modelId="{21D18D1C-2B45-4BAB-AB5D-97B3747E8ED5}" type="pres">
      <dgm:prSet presAssocID="{784FDC89-F6E3-430E-8EC4-4D0FAE535239}" presName="Name0" presStyleCnt="0">
        <dgm:presLayoutVars>
          <dgm:dir/>
          <dgm:animLvl val="lvl"/>
          <dgm:resizeHandles val="exact"/>
        </dgm:presLayoutVars>
      </dgm:prSet>
      <dgm:spPr/>
    </dgm:pt>
    <dgm:pt modelId="{9F64675A-CDDD-4050-83D0-5BCC8815A064}" type="pres">
      <dgm:prSet presAssocID="{3A853AE8-6908-45C3-9A02-9374A991F336}" presName="Name8" presStyleCnt="0"/>
      <dgm:spPr/>
    </dgm:pt>
    <dgm:pt modelId="{B1481413-23E6-45EF-A384-9B6C57EFD535}" type="pres">
      <dgm:prSet presAssocID="{3A853AE8-6908-45C3-9A02-9374A991F336}" presName="level" presStyleLbl="node1" presStyleIdx="0" presStyleCnt="3">
        <dgm:presLayoutVars>
          <dgm:chMax val="1"/>
          <dgm:bulletEnabled val="1"/>
        </dgm:presLayoutVars>
      </dgm:prSet>
      <dgm:spPr/>
    </dgm:pt>
    <dgm:pt modelId="{E31EEA9C-BE90-4A43-8B0D-0431F41E8E0D}" type="pres">
      <dgm:prSet presAssocID="{3A853AE8-6908-45C3-9A02-9374A991F33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FD22761-E409-4029-855C-9A3C98C9D8E5}" type="pres">
      <dgm:prSet presAssocID="{8D72FC7D-FEEE-4288-9BBC-E66C9A22E2C4}" presName="Name8" presStyleCnt="0"/>
      <dgm:spPr/>
    </dgm:pt>
    <dgm:pt modelId="{87A2826C-EAD7-4FA1-90C3-2C880D6D8A7E}" type="pres">
      <dgm:prSet presAssocID="{8D72FC7D-FEEE-4288-9BBC-E66C9A22E2C4}" presName="level" presStyleLbl="node1" presStyleIdx="1" presStyleCnt="3">
        <dgm:presLayoutVars>
          <dgm:chMax val="1"/>
          <dgm:bulletEnabled val="1"/>
        </dgm:presLayoutVars>
      </dgm:prSet>
      <dgm:spPr/>
    </dgm:pt>
    <dgm:pt modelId="{DFBDD281-E122-471F-83B7-5452D99691F1}" type="pres">
      <dgm:prSet presAssocID="{8D72FC7D-FEEE-4288-9BBC-E66C9A22E2C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781A4BB-5A43-4780-84E9-C8E09AC07DB0}" type="pres">
      <dgm:prSet presAssocID="{D603136D-0EA3-443C-A7B0-49D07073ED7A}" presName="Name8" presStyleCnt="0"/>
      <dgm:spPr/>
    </dgm:pt>
    <dgm:pt modelId="{3B1A567C-D8A9-462E-93CB-FA79C6C8252C}" type="pres">
      <dgm:prSet presAssocID="{D603136D-0EA3-443C-A7B0-49D07073ED7A}" presName="level" presStyleLbl="node1" presStyleIdx="2" presStyleCnt="3">
        <dgm:presLayoutVars>
          <dgm:chMax val="1"/>
          <dgm:bulletEnabled val="1"/>
        </dgm:presLayoutVars>
      </dgm:prSet>
      <dgm:spPr/>
    </dgm:pt>
    <dgm:pt modelId="{4225992B-4DC2-4DC4-A670-0F2BDB07760F}" type="pres">
      <dgm:prSet presAssocID="{D603136D-0EA3-443C-A7B0-49D07073ED7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5AC4702-E5A6-4DE3-9FBB-B0A76A332223}" type="presOf" srcId="{8D72FC7D-FEEE-4288-9BBC-E66C9A22E2C4}" destId="{87A2826C-EAD7-4FA1-90C3-2C880D6D8A7E}" srcOrd="0" destOrd="0" presId="urn:microsoft.com/office/officeart/2005/8/layout/pyramid3"/>
    <dgm:cxn modelId="{AA84632D-84CE-479A-A0C5-FD0F4A12216B}" type="presOf" srcId="{8D72FC7D-FEEE-4288-9BBC-E66C9A22E2C4}" destId="{DFBDD281-E122-471F-83B7-5452D99691F1}" srcOrd="1" destOrd="0" presId="urn:microsoft.com/office/officeart/2005/8/layout/pyramid3"/>
    <dgm:cxn modelId="{69F4F83F-F2EA-4952-9AD0-D6E9EE99BD35}" srcId="{784FDC89-F6E3-430E-8EC4-4D0FAE535239}" destId="{D603136D-0EA3-443C-A7B0-49D07073ED7A}" srcOrd="2" destOrd="0" parTransId="{B05F6CFA-01E9-4283-B2A0-543CD78CE880}" sibTransId="{325BBE31-A5CC-46A8-B010-52EB58EA0CAF}"/>
    <dgm:cxn modelId="{F9E49A43-15E2-4217-9D90-38529E8B305D}" type="presOf" srcId="{3A853AE8-6908-45C3-9A02-9374A991F336}" destId="{B1481413-23E6-45EF-A384-9B6C57EFD535}" srcOrd="0" destOrd="0" presId="urn:microsoft.com/office/officeart/2005/8/layout/pyramid3"/>
    <dgm:cxn modelId="{C9FC9369-6C05-4134-B035-957C9A3C423F}" type="presOf" srcId="{D603136D-0EA3-443C-A7B0-49D07073ED7A}" destId="{4225992B-4DC2-4DC4-A670-0F2BDB07760F}" srcOrd="1" destOrd="0" presId="urn:microsoft.com/office/officeart/2005/8/layout/pyramid3"/>
    <dgm:cxn modelId="{FC403F4B-2DBB-489B-B9EA-3E58CB2E3F58}" type="presOf" srcId="{3A853AE8-6908-45C3-9A02-9374A991F336}" destId="{E31EEA9C-BE90-4A43-8B0D-0431F41E8E0D}" srcOrd="1" destOrd="0" presId="urn:microsoft.com/office/officeart/2005/8/layout/pyramid3"/>
    <dgm:cxn modelId="{91425453-14ED-49BA-88F9-427495F67BB5}" srcId="{784FDC89-F6E3-430E-8EC4-4D0FAE535239}" destId="{3A853AE8-6908-45C3-9A02-9374A991F336}" srcOrd="0" destOrd="0" parTransId="{7A86ACFF-7C9A-4331-881B-6CFC9AEEE929}" sibTransId="{388FB4DB-9C79-4B4E-B18B-052576B9090B}"/>
    <dgm:cxn modelId="{6FCFD191-DCD9-43A8-A4E1-27EC78AACC34}" type="presOf" srcId="{D603136D-0EA3-443C-A7B0-49D07073ED7A}" destId="{3B1A567C-D8A9-462E-93CB-FA79C6C8252C}" srcOrd="0" destOrd="0" presId="urn:microsoft.com/office/officeart/2005/8/layout/pyramid3"/>
    <dgm:cxn modelId="{19EA26A5-2911-40F0-BC25-64D247EF7EBD}" srcId="{784FDC89-F6E3-430E-8EC4-4D0FAE535239}" destId="{8D72FC7D-FEEE-4288-9BBC-E66C9A22E2C4}" srcOrd="1" destOrd="0" parTransId="{02586044-8527-40BF-BDB1-2165BA383961}" sibTransId="{CDC4B1CA-D640-4E9A-A3F8-B49087180512}"/>
    <dgm:cxn modelId="{E79021C3-D3FA-4BA4-9D47-81942C44420D}" type="presOf" srcId="{784FDC89-F6E3-430E-8EC4-4D0FAE535239}" destId="{21D18D1C-2B45-4BAB-AB5D-97B3747E8ED5}" srcOrd="0" destOrd="0" presId="urn:microsoft.com/office/officeart/2005/8/layout/pyramid3"/>
    <dgm:cxn modelId="{23629FEE-3F34-4F7C-A49D-98B474E35E7B}" type="presParOf" srcId="{21D18D1C-2B45-4BAB-AB5D-97B3747E8ED5}" destId="{9F64675A-CDDD-4050-83D0-5BCC8815A064}" srcOrd="0" destOrd="0" presId="urn:microsoft.com/office/officeart/2005/8/layout/pyramid3"/>
    <dgm:cxn modelId="{9EEC5E91-5BC9-4B38-B119-782BB4256A48}" type="presParOf" srcId="{9F64675A-CDDD-4050-83D0-5BCC8815A064}" destId="{B1481413-23E6-45EF-A384-9B6C57EFD535}" srcOrd="0" destOrd="0" presId="urn:microsoft.com/office/officeart/2005/8/layout/pyramid3"/>
    <dgm:cxn modelId="{42F52C3B-D31C-4708-8654-AA0BF0E42F13}" type="presParOf" srcId="{9F64675A-CDDD-4050-83D0-5BCC8815A064}" destId="{E31EEA9C-BE90-4A43-8B0D-0431F41E8E0D}" srcOrd="1" destOrd="0" presId="urn:microsoft.com/office/officeart/2005/8/layout/pyramid3"/>
    <dgm:cxn modelId="{FA50771E-D58F-49ED-B8E5-A7E03EF655B0}" type="presParOf" srcId="{21D18D1C-2B45-4BAB-AB5D-97B3747E8ED5}" destId="{CFD22761-E409-4029-855C-9A3C98C9D8E5}" srcOrd="1" destOrd="0" presId="urn:microsoft.com/office/officeart/2005/8/layout/pyramid3"/>
    <dgm:cxn modelId="{CD9B3223-154F-418B-981F-2A4ADC144972}" type="presParOf" srcId="{CFD22761-E409-4029-855C-9A3C98C9D8E5}" destId="{87A2826C-EAD7-4FA1-90C3-2C880D6D8A7E}" srcOrd="0" destOrd="0" presId="urn:microsoft.com/office/officeart/2005/8/layout/pyramid3"/>
    <dgm:cxn modelId="{822A249B-3C16-408D-974F-8ED4F378CC06}" type="presParOf" srcId="{CFD22761-E409-4029-855C-9A3C98C9D8E5}" destId="{DFBDD281-E122-471F-83B7-5452D99691F1}" srcOrd="1" destOrd="0" presId="urn:microsoft.com/office/officeart/2005/8/layout/pyramid3"/>
    <dgm:cxn modelId="{93A4FC92-D45F-49EC-95A2-396A945A6B0D}" type="presParOf" srcId="{21D18D1C-2B45-4BAB-AB5D-97B3747E8ED5}" destId="{8781A4BB-5A43-4780-84E9-C8E09AC07DB0}" srcOrd="2" destOrd="0" presId="urn:microsoft.com/office/officeart/2005/8/layout/pyramid3"/>
    <dgm:cxn modelId="{82D6F320-73E4-4678-AE5A-CFDB7B678982}" type="presParOf" srcId="{8781A4BB-5A43-4780-84E9-C8E09AC07DB0}" destId="{3B1A567C-D8A9-462E-93CB-FA79C6C8252C}" srcOrd="0" destOrd="0" presId="urn:microsoft.com/office/officeart/2005/8/layout/pyramid3"/>
    <dgm:cxn modelId="{865C207D-D9C7-45AE-B67E-B06EB5AF79A1}" type="presParOf" srcId="{8781A4BB-5A43-4780-84E9-C8E09AC07DB0}" destId="{4225992B-4DC2-4DC4-A670-0F2BDB07760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81413-23E6-45EF-A384-9B6C57EFD535}">
      <dsp:nvSpPr>
        <dsp:cNvPr id="0" name=""/>
        <dsp:cNvSpPr/>
      </dsp:nvSpPr>
      <dsp:spPr>
        <a:xfrm rot="10800000">
          <a:off x="0" y="0"/>
          <a:ext cx="2869857" cy="1458012"/>
        </a:xfrm>
        <a:prstGeom prst="trapezoid">
          <a:avLst>
            <a:gd name="adj" fmla="val 3280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VC/Rehabenhet</a:t>
          </a:r>
        </a:p>
      </dsp:txBody>
      <dsp:txXfrm rot="-10800000">
        <a:off x="502224" y="0"/>
        <a:ext cx="1865407" cy="1458012"/>
      </dsp:txXfrm>
    </dsp:sp>
    <dsp:sp modelId="{87A2826C-EAD7-4FA1-90C3-2C880D6D8A7E}">
      <dsp:nvSpPr>
        <dsp:cNvPr id="0" name=""/>
        <dsp:cNvSpPr/>
      </dsp:nvSpPr>
      <dsp:spPr>
        <a:xfrm rot="10800000">
          <a:off x="478309" y="1458012"/>
          <a:ext cx="1913238" cy="1458012"/>
        </a:xfrm>
        <a:prstGeom prst="trapezoid">
          <a:avLst>
            <a:gd name="adj" fmla="val 3280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Regionalt/ </a:t>
          </a:r>
          <a:r>
            <a:rPr lang="sv-SE" sz="1400" b="1" kern="12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superuser</a:t>
          </a:r>
          <a:endParaRPr lang="sv-SE" sz="14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10800000">
        <a:off x="813126" y="1458012"/>
        <a:ext cx="1243604" cy="1458012"/>
      </dsp:txXfrm>
    </dsp:sp>
    <dsp:sp modelId="{3B1A567C-D8A9-462E-93CB-FA79C6C8252C}">
      <dsp:nvSpPr>
        <dsp:cNvPr id="0" name=""/>
        <dsp:cNvSpPr/>
      </dsp:nvSpPr>
      <dsp:spPr>
        <a:xfrm rot="10800000">
          <a:off x="956619" y="2916024"/>
          <a:ext cx="956619" cy="1458012"/>
        </a:xfrm>
        <a:prstGeom prst="trapezoid">
          <a:avLst>
            <a:gd name="adj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latin typeface="Calibri" panose="020F0502020204030204" pitchFamily="34" charset="0"/>
              <a:cs typeface="Calibri" panose="020F0502020204030204" pitchFamily="34" charset="0"/>
            </a:rPr>
            <a:t>Nationellt</a:t>
          </a:r>
        </a:p>
      </dsp:txBody>
      <dsp:txXfrm rot="-10800000">
        <a:off x="956619" y="2916024"/>
        <a:ext cx="956619" cy="145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4CCE-3C07-C045-8CBD-F4646C5FF5DC}" type="datetimeFigureOut">
              <a:rPr lang="sv-SE" smtClean="0"/>
              <a:t>2022-05-03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51BFD-5D7D-7242-8400-9D53345A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3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indelning som kan vara bra att ha med sig i bakhuvudet är de olika faserna som gås igenom från det att ett informationssystem (PVQ) införs till dess att man kan se resultaten av det. </a:t>
            </a:r>
          </a:p>
          <a:p>
            <a:pPr lvl="0" fontAlgn="base"/>
            <a:endParaRPr lang="sv-SE" sz="120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olika faserna är:</a:t>
            </a:r>
            <a:endParaRPr lang="sv-SE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Availability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tillgänglighet till det nya systemet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</a:t>
            </a:r>
            <a:r>
              <a:rPr lang="sv-SE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omsättning av det nya systemet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</a:t>
            </a:r>
            <a:r>
              <a:rPr lang="sv-SE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behaviour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inarbetat arbetssätt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and patient </a:t>
            </a:r>
            <a:r>
              <a:rPr lang="sv-SE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patientutfall efter att systemet</a:t>
            </a:r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implementerats</a:t>
            </a:r>
          </a:p>
          <a:p>
            <a:pPr lvl="0" fontAlgn="base"/>
            <a:endParaRPr lang="sv-SE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olika</a:t>
            </a:r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faser finns olika behov av stöd. </a:t>
            </a:r>
            <a:r>
              <a:rPr lang="sv-SE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Här befinner sig regionerna på</a:t>
            </a:r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olika ställen och även inom regionen skiljer det sig vart på grafen man befinner sig. Det här </a:t>
            </a:r>
            <a:r>
              <a:rPr lang="sv-SE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webbinariet</a:t>
            </a:r>
            <a:r>
              <a:rPr lang="sv-SE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handlar alltså om hur regionerna kan stödja utvecklingen i de här olika faserna.</a:t>
            </a:r>
            <a:endParaRPr lang="sv-SE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i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51BFD-5D7D-7242-8400-9D53345A61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62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2022-05-03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230005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2022-05-03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7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2022-05-03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5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2022-05-03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3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2022-05-03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7818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2022-05-03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26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9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2022-05-03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92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3" r:id="rId4"/>
    <p:sldLayoutId id="2147483663" r:id="rId5"/>
    <p:sldLayoutId id="2147483665" r:id="rId6"/>
    <p:sldLayoutId id="2147483655" r:id="rId7"/>
    <p:sldLayoutId id="2147483667" r:id="rId8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r.se/primarvardskvalitet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mcmedinformdecismak.biomedcentral.com/articles/10.1186/1472-6947-14-4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7E76D995-69BB-1348-9F40-762E9D062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806" y="4220088"/>
            <a:ext cx="5598000" cy="1310400"/>
          </a:xfrm>
        </p:spPr>
        <p:txBody>
          <a:bodyPr/>
          <a:lstStyle/>
          <a:p>
            <a:endParaRPr lang="sv-SE" i="1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49F4626-8B4D-314F-8337-4E202B56F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806" y="2523896"/>
            <a:ext cx="7507556" cy="1310400"/>
          </a:xfrm>
        </p:spPr>
        <p:txBody>
          <a:bodyPr/>
          <a:lstStyle/>
          <a:p>
            <a:r>
              <a:rPr lang="sv-SE" dirty="0"/>
              <a:t>Workshop med </a:t>
            </a:r>
            <a:r>
              <a:rPr lang="sv-SE" dirty="0" err="1"/>
              <a:t>superusers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30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B88FD3-BA16-4D67-8317-7B8F07DF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Förbättringsprogram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CA88DE-9D74-4F9A-896A-677F4AFF233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dirty="0"/>
              <a:t>Målgrupp: Vårdcentraler och </a:t>
            </a:r>
            <a:r>
              <a:rPr lang="sv-SE" dirty="0" err="1"/>
              <a:t>rehabenheter</a:t>
            </a:r>
            <a:endParaRPr lang="sv-SE" dirty="0"/>
          </a:p>
          <a:p>
            <a:r>
              <a:rPr lang="sv-SE" dirty="0"/>
              <a:t>Syfte: Stödja förbättringsarbete med PVQ</a:t>
            </a:r>
          </a:p>
          <a:p>
            <a:r>
              <a:rPr lang="sv-SE" dirty="0"/>
              <a:t>Kostnad: Gratis</a:t>
            </a:r>
          </a:p>
          <a:p>
            <a:r>
              <a:rPr lang="sv-SE" dirty="0"/>
              <a:t>Digitalt</a:t>
            </a:r>
          </a:p>
          <a:p>
            <a:endParaRPr lang="sv-SE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469DFD5-DC27-4610-9118-D274059E5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3727450"/>
            <a:ext cx="68279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375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E08D11-AE20-466D-898E-A4721303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8" y="566615"/>
            <a:ext cx="6892289" cy="1200912"/>
          </a:xfrm>
        </p:spPr>
        <p:txBody>
          <a:bodyPr/>
          <a:lstStyle/>
          <a:p>
            <a:r>
              <a:rPr lang="sv-SE" dirty="0">
                <a:cs typeface="Calibri" panose="020F0502020204030204" pitchFamily="34" charset="0"/>
              </a:rPr>
              <a:t>Preliminärt upplägg </a:t>
            </a:r>
            <a:br>
              <a:rPr lang="sv-SE" dirty="0">
                <a:cs typeface="Calibri" panose="020F0502020204030204" pitchFamily="34" charset="0"/>
              </a:rPr>
            </a:br>
            <a:r>
              <a:rPr lang="sv-SE" dirty="0">
                <a:cs typeface="Calibri" panose="020F0502020204030204" pitchFamily="34" charset="0"/>
              </a:rPr>
              <a:t>PVQ förbättringsprogram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48FC37F2-6D3D-48EC-BE08-53F28D11AEF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10625616"/>
              </p:ext>
            </p:extLst>
          </p:nvPr>
        </p:nvGraphicFramePr>
        <p:xfrm>
          <a:off x="9143999" y="2121031"/>
          <a:ext cx="2869857" cy="437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940C6F7C-D572-4EA1-A815-A7B06E9A6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91768"/>
              </p:ext>
            </p:extLst>
          </p:nvPr>
        </p:nvGraphicFramePr>
        <p:xfrm>
          <a:off x="1963920" y="5001548"/>
          <a:ext cx="6870292" cy="149352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717573">
                  <a:extLst>
                    <a:ext uri="{9D8B030D-6E8A-4147-A177-3AD203B41FA5}">
                      <a16:colId xmlns:a16="http://schemas.microsoft.com/office/drawing/2014/main" val="2728883804"/>
                    </a:ext>
                  </a:extLst>
                </a:gridCol>
                <a:gridCol w="1717573">
                  <a:extLst>
                    <a:ext uri="{9D8B030D-6E8A-4147-A177-3AD203B41FA5}">
                      <a16:colId xmlns:a16="http://schemas.microsoft.com/office/drawing/2014/main" val="1405555079"/>
                    </a:ext>
                  </a:extLst>
                </a:gridCol>
                <a:gridCol w="1717573">
                  <a:extLst>
                    <a:ext uri="{9D8B030D-6E8A-4147-A177-3AD203B41FA5}">
                      <a16:colId xmlns:a16="http://schemas.microsoft.com/office/drawing/2014/main" val="896724664"/>
                    </a:ext>
                  </a:extLst>
                </a:gridCol>
                <a:gridCol w="1717573">
                  <a:extLst>
                    <a:ext uri="{9D8B030D-6E8A-4147-A177-3AD203B41FA5}">
                      <a16:colId xmlns:a16="http://schemas.microsoft.com/office/drawing/2014/main" val="3311693473"/>
                    </a:ext>
                  </a:extLst>
                </a:gridCol>
              </a:tblGrid>
              <a:tr h="181803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Oktober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2022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 2022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Januari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2023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Mars/April 2023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2040833"/>
                  </a:ext>
                </a:extLst>
              </a:tr>
              <a:tr h="1090816"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Introduktion till programmet och 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förbättringsarbete</a:t>
                      </a:r>
                    </a:p>
                    <a:p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Grupphandledning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Fördjupning förbättringsarbete - hur kan vi använda och tolka data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Grupphandledning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Fördjupning förbättringsarbete – tema ej klart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Grupphandledning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Fördjupning förbättringsarbete – varaktig förändring</a:t>
                      </a:r>
                    </a:p>
                    <a:p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Grupphandledning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833437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0570D03-8A78-4509-A8A8-B4BB313BB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58147"/>
              </p:ext>
            </p:extLst>
          </p:nvPr>
        </p:nvGraphicFramePr>
        <p:xfrm>
          <a:off x="1941922" y="3808896"/>
          <a:ext cx="6892290" cy="1083615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446145">
                  <a:extLst>
                    <a:ext uri="{9D8B030D-6E8A-4147-A177-3AD203B41FA5}">
                      <a16:colId xmlns:a16="http://schemas.microsoft.com/office/drawing/2014/main" val="2669143400"/>
                    </a:ext>
                  </a:extLst>
                </a:gridCol>
                <a:gridCol w="3446145">
                  <a:extLst>
                    <a:ext uri="{9D8B030D-6E8A-4147-A177-3AD203B41FA5}">
                      <a16:colId xmlns:a16="http://schemas.microsoft.com/office/drawing/2014/main" val="1432800240"/>
                    </a:ext>
                  </a:extLst>
                </a:gridCol>
              </a:tblGrid>
              <a:tr h="361205"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Februari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1117518"/>
                  </a:ext>
                </a:extLst>
              </a:tr>
              <a:tr h="722410"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Ev. besök av </a:t>
                      </a:r>
                      <a:r>
                        <a:rPr lang="sv-SE" sz="1400" b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superuser</a:t>
                      </a:r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på VC/digitalt för att stämma av projektplan, samtal, diskutera, handleda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Ev. besök av </a:t>
                      </a:r>
                      <a:r>
                        <a:rPr lang="sv-SE" sz="14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superuser</a:t>
                      </a:r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på VC/digitalt för att stämma av, samtal, diskutera, handleda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8725510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26B9A6C0-81D1-4A03-BEE1-23FADB64D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99799"/>
              </p:ext>
            </p:extLst>
          </p:nvPr>
        </p:nvGraphicFramePr>
        <p:xfrm>
          <a:off x="1941922" y="2121031"/>
          <a:ext cx="6892290" cy="1583703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099324">
                  <a:extLst>
                    <a:ext uri="{9D8B030D-6E8A-4147-A177-3AD203B41FA5}">
                      <a16:colId xmlns:a16="http://schemas.microsoft.com/office/drawing/2014/main" val="3425789862"/>
                    </a:ext>
                  </a:extLst>
                </a:gridCol>
                <a:gridCol w="898578">
                  <a:extLst>
                    <a:ext uri="{9D8B030D-6E8A-4147-A177-3AD203B41FA5}">
                      <a16:colId xmlns:a16="http://schemas.microsoft.com/office/drawing/2014/main" val="986832056"/>
                    </a:ext>
                  </a:extLst>
                </a:gridCol>
                <a:gridCol w="955934">
                  <a:extLst>
                    <a:ext uri="{9D8B030D-6E8A-4147-A177-3AD203B41FA5}">
                      <a16:colId xmlns:a16="http://schemas.microsoft.com/office/drawing/2014/main" val="3670701613"/>
                    </a:ext>
                  </a:extLst>
                </a:gridCol>
                <a:gridCol w="908138">
                  <a:extLst>
                    <a:ext uri="{9D8B030D-6E8A-4147-A177-3AD203B41FA5}">
                      <a16:colId xmlns:a16="http://schemas.microsoft.com/office/drawing/2014/main" val="129669565"/>
                    </a:ext>
                  </a:extLst>
                </a:gridCol>
                <a:gridCol w="983403">
                  <a:extLst>
                    <a:ext uri="{9D8B030D-6E8A-4147-A177-3AD203B41FA5}">
                      <a16:colId xmlns:a16="http://schemas.microsoft.com/office/drawing/2014/main" val="2396877545"/>
                    </a:ext>
                  </a:extLst>
                </a:gridCol>
                <a:gridCol w="782425">
                  <a:extLst>
                    <a:ext uri="{9D8B030D-6E8A-4147-A177-3AD203B41FA5}">
                      <a16:colId xmlns:a16="http://schemas.microsoft.com/office/drawing/2014/main" val="1501672569"/>
                    </a:ext>
                  </a:extLst>
                </a:gridCol>
                <a:gridCol w="518474">
                  <a:extLst>
                    <a:ext uri="{9D8B030D-6E8A-4147-A177-3AD203B41FA5}">
                      <a16:colId xmlns:a16="http://schemas.microsoft.com/office/drawing/2014/main" val="773219205"/>
                    </a:ext>
                  </a:extLst>
                </a:gridCol>
                <a:gridCol w="746014">
                  <a:extLst>
                    <a:ext uri="{9D8B030D-6E8A-4147-A177-3AD203B41FA5}">
                      <a16:colId xmlns:a16="http://schemas.microsoft.com/office/drawing/2014/main" val="3141744347"/>
                    </a:ext>
                  </a:extLst>
                </a:gridCol>
              </a:tblGrid>
              <a:tr h="640014"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Oktober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December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Januari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Februari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</a:t>
                      </a:r>
                      <a:endParaRPr lang="sv-S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3212157"/>
                  </a:ext>
                </a:extLst>
              </a:tr>
              <a:tr h="943689">
                <a:tc>
                  <a:txBody>
                    <a:bodyPr/>
                    <a:lstStyle/>
                    <a:p>
                      <a:r>
                        <a:rPr lang="sv-SE" sz="14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Internt arbete – behov/ kartläggning</a:t>
                      </a:r>
                      <a:endParaRPr lang="sv-SE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Handlingsplan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Halvtids- avstämning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v-SE" sz="14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Presen-tation</a:t>
                      </a:r>
                      <a:endParaRPr lang="sv-SE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37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42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173F23-3E69-4CBC-9F5B-7E582D13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Framtiden – diskutera i smågrupper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AA57EB-88ED-42C5-80DF-E4239530C15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Vad har man för förväntningar och tankar om denna grupp? </a:t>
            </a:r>
          </a:p>
          <a:p>
            <a:r>
              <a:rPr lang="sv-SE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Vilka behov finns? Vilka aktiviteter behövs?</a:t>
            </a:r>
          </a:p>
          <a:p>
            <a:r>
              <a:rPr lang="sv-SE" dirty="0">
                <a:latin typeface="Calibri" panose="020F0502020204030204" pitchFamily="34" charset="0"/>
              </a:rPr>
              <a:t>Reflektioner kring förbättringsprogram?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838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97EC21-59EB-154A-9C62-7772B37EC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3035" y="1100832"/>
            <a:ext cx="6245929" cy="1198486"/>
          </a:xfrm>
        </p:spPr>
        <p:txBody>
          <a:bodyPr/>
          <a:lstStyle/>
          <a:p>
            <a:br>
              <a:rPr lang="sv-SE" dirty="0"/>
            </a:b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Tack!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2F59444-28AB-2444-AE5B-74FED26DE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www.skr.se/primarvardskvalitet</a:t>
            </a:r>
            <a:r>
              <a:rPr lang="sv-SE" dirty="0"/>
              <a:t> 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72706000-AE2E-4DBD-9100-D40DDFB8A58A}"/>
              </a:ext>
            </a:extLst>
          </p:cNvPr>
          <p:cNvSpPr/>
          <p:nvPr/>
        </p:nvSpPr>
        <p:spPr>
          <a:xfrm>
            <a:off x="8568966" y="2138350"/>
            <a:ext cx="3016577" cy="12906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err="1"/>
              <a:t>PVQ:s</a:t>
            </a:r>
            <a:r>
              <a:rPr lang="sv-SE" dirty="0"/>
              <a:t> </a:t>
            </a:r>
            <a:r>
              <a:rPr lang="sv-SE" dirty="0" err="1"/>
              <a:t>Inspirationswebbinarium</a:t>
            </a:r>
            <a:r>
              <a:rPr lang="sv-SE" dirty="0"/>
              <a:t> 21/10 </a:t>
            </a:r>
            <a:r>
              <a:rPr lang="sv-SE" dirty="0" err="1"/>
              <a:t>em</a:t>
            </a:r>
            <a:endParaRPr lang="sv-SE" dirty="0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46A14DD8-85BD-4466-A437-2B98A6BAE3E4}"/>
              </a:ext>
            </a:extLst>
          </p:cNvPr>
          <p:cNvSpPr/>
          <p:nvPr/>
        </p:nvSpPr>
        <p:spPr>
          <a:xfrm>
            <a:off x="8568965" y="4056543"/>
            <a:ext cx="3016577" cy="12906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err="1"/>
              <a:t>Webbinarium</a:t>
            </a:r>
            <a:r>
              <a:rPr lang="sv-SE" dirty="0"/>
              <a:t> för rehab till hösten!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74275EE0-95AA-4235-A09F-A9FA80A9D254}"/>
              </a:ext>
            </a:extLst>
          </p:cNvPr>
          <p:cNvSpPr/>
          <p:nvPr/>
        </p:nvSpPr>
        <p:spPr>
          <a:xfrm>
            <a:off x="8565822" y="455507"/>
            <a:ext cx="3016577" cy="12906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Nästa </a:t>
            </a:r>
            <a:r>
              <a:rPr lang="sv-SE" dirty="0" err="1"/>
              <a:t>Superusermöte</a:t>
            </a:r>
            <a:r>
              <a:rPr lang="sv-SE" dirty="0"/>
              <a:t> </a:t>
            </a:r>
          </a:p>
          <a:p>
            <a:pPr algn="ctr"/>
            <a:r>
              <a:rPr lang="sv-SE" dirty="0"/>
              <a:t>8/9 kl. 13-15</a:t>
            </a:r>
          </a:p>
        </p:txBody>
      </p:sp>
    </p:spTree>
    <p:extLst>
      <p:ext uri="{BB962C8B-B14F-4D97-AF65-F5344CB8AC3E}">
        <p14:creationId xmlns:p14="http://schemas.microsoft.com/office/powerpoint/2010/main" val="248016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2D6D4-591D-41B4-A813-AFA9B382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1B761-2384-4136-BAA7-E5F8B8EA620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Kort om PrimärvårdsKvalitet</a:t>
            </a:r>
          </a:p>
          <a:p>
            <a:r>
              <a:rPr lang="sv-SE" dirty="0" err="1"/>
              <a:t>Superuser</a:t>
            </a:r>
            <a:r>
              <a:rPr lang="sv-SE" dirty="0"/>
              <a:t> – vad, när, hur och varför?</a:t>
            </a:r>
          </a:p>
          <a:p>
            <a:r>
              <a:rPr lang="sv-SE" dirty="0"/>
              <a:t>Nuläge – hur ser det ut idag i våra olika organisationer?</a:t>
            </a:r>
          </a:p>
          <a:p>
            <a:r>
              <a:rPr lang="sv-SE" dirty="0"/>
              <a:t>Kort bensträckare</a:t>
            </a:r>
          </a:p>
          <a:p>
            <a:r>
              <a:rPr lang="sv-SE" dirty="0" err="1"/>
              <a:t>PVQ:s</a:t>
            </a:r>
            <a:r>
              <a:rPr lang="sv-SE" dirty="0"/>
              <a:t> förbättringsprogram höst -22 till vår -23</a:t>
            </a:r>
          </a:p>
          <a:p>
            <a:r>
              <a:rPr lang="sv-SE" dirty="0"/>
              <a:t>Hur ska vi arbeta framöver?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93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C91AA-789F-4A4C-82E2-5B1D9ED0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PrimärvårdsKvalitet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CCBBCD-3EBF-4293-8680-50358972010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dirty="0"/>
              <a:t>Primärvårdens eget kvalitetssystem</a:t>
            </a:r>
          </a:p>
          <a:p>
            <a:r>
              <a:rPr lang="sv-SE" dirty="0"/>
              <a:t>Stor täckningsgrad – 87% av alla VC</a:t>
            </a:r>
          </a:p>
          <a:p>
            <a:r>
              <a:rPr lang="sv-SE" dirty="0"/>
              <a:t>Syfte: analysstöd vid uppföljning och förbättringsarbete</a:t>
            </a:r>
          </a:p>
          <a:p>
            <a:r>
              <a:rPr lang="sv-SE" dirty="0"/>
              <a:t>Data hämtas och beräknas automatiskt</a:t>
            </a:r>
          </a:p>
          <a:p>
            <a:r>
              <a:rPr lang="sv-SE" dirty="0"/>
              <a:t>Data visas nationellt på Vården i siffror</a:t>
            </a:r>
          </a:p>
        </p:txBody>
      </p:sp>
    </p:spTree>
    <p:extLst>
      <p:ext uri="{BB962C8B-B14F-4D97-AF65-F5344CB8AC3E}">
        <p14:creationId xmlns:p14="http://schemas.microsoft.com/office/powerpoint/2010/main" val="34817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6151A9-3713-4137-A87F-3819F924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en </a:t>
            </a:r>
            <a:r>
              <a:rPr lang="sv-SE" dirty="0" err="1"/>
              <a:t>superuser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CEBF2A-FB00-4887-9429-29CA317037C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sv-SE" b="1" i="0" dirty="0">
                <a:solidFill>
                  <a:srgbClr val="222222"/>
                </a:solidFill>
                <a:effectLst/>
              </a:rPr>
              <a:t>Syfte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</a:rPr>
              <a:t>Främja ökad användning av </a:t>
            </a:r>
            <a:r>
              <a:rPr lang="sv-SE" b="0" i="0" dirty="0" err="1">
                <a:solidFill>
                  <a:srgbClr val="222222"/>
                </a:solidFill>
                <a:effectLst/>
              </a:rPr>
              <a:t>Primärvårdskvalitet</a:t>
            </a:r>
            <a:r>
              <a:rPr lang="sv-SE" b="0" i="0" dirty="0">
                <a:solidFill>
                  <a:srgbClr val="222222"/>
                </a:solidFill>
                <a:effectLst/>
              </a:rPr>
              <a:t> genom stöd till verksamheterna och regionen samt länkning däremellan.</a:t>
            </a:r>
          </a:p>
          <a:p>
            <a:pPr marL="0" indent="0" algn="l">
              <a:buNone/>
            </a:pPr>
            <a:r>
              <a:rPr lang="sv-SE" b="1" i="0" dirty="0">
                <a:solidFill>
                  <a:srgbClr val="222222"/>
                </a:solidFill>
                <a:effectLst/>
              </a:rPr>
              <a:t>Mål</a:t>
            </a:r>
          </a:p>
          <a:p>
            <a:pPr algn="l"/>
            <a:r>
              <a:rPr lang="sv-SE" b="0" i="0" dirty="0">
                <a:solidFill>
                  <a:srgbClr val="222222"/>
                </a:solidFill>
                <a:effectLst/>
              </a:rPr>
              <a:t>Bättre hälsa hos befolkningen genom förbättring av vården.</a:t>
            </a:r>
          </a:p>
          <a:p>
            <a:pPr marL="0" indent="0" algn="l">
              <a:buNone/>
            </a:pPr>
            <a:r>
              <a:rPr lang="sv-SE" b="1" i="0" dirty="0">
                <a:solidFill>
                  <a:srgbClr val="222222"/>
                </a:solidFill>
                <a:effectLst/>
              </a:rPr>
              <a:t>Kvalifikationer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222222"/>
                </a:solidFill>
                <a:effectLst/>
              </a:rPr>
              <a:t>Verksamhetsnära koppling, helst kliniskt aktiv.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222222"/>
                </a:solidFill>
                <a:effectLst/>
              </a:rPr>
              <a:t>Djupare förståelse för PrimärvårdsKvalitet som system, specifikationer av kvalitetsindikatorer och praktiska frågor kring användning.</a:t>
            </a:r>
          </a:p>
          <a:p>
            <a:pPr marL="0" indent="0" algn="l">
              <a:buNone/>
            </a:pPr>
            <a:r>
              <a:rPr lang="sv-SE" i="1" dirty="0">
                <a:solidFill>
                  <a:srgbClr val="222222"/>
                </a:solidFill>
              </a:rPr>
              <a:t>Kan vara både en formell roll eller en informell roll</a:t>
            </a:r>
          </a:p>
        </p:txBody>
      </p:sp>
    </p:spTree>
    <p:extLst>
      <p:ext uri="{BB962C8B-B14F-4D97-AF65-F5344CB8AC3E}">
        <p14:creationId xmlns:p14="http://schemas.microsoft.com/office/powerpoint/2010/main" val="88791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95306-423B-4E22-B5DD-61CA3328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Tänkbara ansvarsområden för en </a:t>
            </a:r>
            <a:r>
              <a:rPr lang="sv-SE" dirty="0" err="1"/>
              <a:t>superuser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DEFEAD-403D-49C1-8B9A-3A951DD213A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Uppdrag med fokus mot verksamheterna, oavsett driftsform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Aktivt deltagande i det regionala förbättringsarbetet och utveckling av primärvården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Samordna utbildningsinsatser som rör handhavande och omsättning av PrimärvårdsKvalitet i förbättringsarbete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Ge stöd till valideringsansvarig vid validering av data i PrimärvårdsKvalitet</a:t>
            </a:r>
            <a:endParaRPr lang="sv-SE" sz="1800" dirty="0">
              <a:solidFill>
                <a:srgbClr val="222222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Stödja användning av PrimärvårdsKvalitet vid uppföljning/kvalitetsdialoger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Stödja användning av PrimärvårdsKvalitet vid förbättringsarbete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800" b="0" i="0" dirty="0">
                <a:solidFill>
                  <a:srgbClr val="222222"/>
                </a:solidFill>
                <a:effectLst/>
              </a:rPr>
              <a:t>Efterfråga, samla in och förmedla (till rätt instans) synpunkter på hur PrimärvårdsKvalitet fungerar</a:t>
            </a:r>
          </a:p>
        </p:txBody>
      </p:sp>
    </p:spTree>
    <p:extLst>
      <p:ext uri="{BB962C8B-B14F-4D97-AF65-F5344CB8AC3E}">
        <p14:creationId xmlns:p14="http://schemas.microsoft.com/office/powerpoint/2010/main" val="137998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1824" y="201168"/>
            <a:ext cx="8860039" cy="798074"/>
          </a:xfrm>
        </p:spPr>
        <p:txBody>
          <a:bodyPr/>
          <a:lstStyle/>
          <a:p>
            <a:r>
              <a:rPr lang="sv-SE" dirty="0"/>
              <a:t>CAMM – Clinical Adoption Meta-</a:t>
            </a:r>
            <a:r>
              <a:rPr lang="sv-SE" dirty="0" err="1"/>
              <a:t>Model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8" name="Picture 4" descr="Fig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82" y="1325077"/>
            <a:ext cx="11430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9079992" y="6165387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hlinkClick r:id="rId4"/>
              </a:rPr>
              <a:t>Referens: Price och </a:t>
            </a:r>
            <a:r>
              <a:rPr lang="sv-SE" sz="1400" dirty="0" err="1">
                <a:hlinkClick r:id="rId4"/>
              </a:rPr>
              <a:t>Lau</a:t>
            </a:r>
            <a:r>
              <a:rPr lang="sv-SE" sz="1400" dirty="0">
                <a:hlinkClick r:id="rId4"/>
              </a:rPr>
              <a:t>, 2014</a:t>
            </a:r>
            <a:endParaRPr lang="sv-SE" sz="1400" dirty="0"/>
          </a:p>
        </p:txBody>
      </p:sp>
      <p:sp>
        <p:nvSpPr>
          <p:cNvPr id="4" name="Pil: vänster-höger 3">
            <a:extLst>
              <a:ext uri="{FF2B5EF4-FFF2-40B4-BE49-F238E27FC236}">
                <a16:creationId xmlns:a16="http://schemas.microsoft.com/office/drawing/2014/main" id="{4306E144-18B0-4976-B1D9-34AA2F5A3882}"/>
              </a:ext>
            </a:extLst>
          </p:cNvPr>
          <p:cNvSpPr/>
          <p:nvPr/>
        </p:nvSpPr>
        <p:spPr>
          <a:xfrm>
            <a:off x="5213023" y="3717423"/>
            <a:ext cx="2422688" cy="1080820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Superuser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B26F35B8-B648-4547-9C93-45E3E50F5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1" y="359890"/>
            <a:ext cx="9699522" cy="627662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2D2DC84-EAFA-494A-92AF-BEABBE8E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691" y="554670"/>
            <a:ext cx="7200000" cy="454892"/>
          </a:xfrm>
        </p:spPr>
        <p:txBody>
          <a:bodyPr/>
          <a:lstStyle/>
          <a:p>
            <a:r>
              <a:rPr lang="sv-SE" dirty="0"/>
              <a:t>Vem gör vad?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ECE3EC7-10ED-45B0-A77B-073B8061DEE3}"/>
              </a:ext>
            </a:extLst>
          </p:cNvPr>
          <p:cNvSpPr txBox="1"/>
          <p:nvPr/>
        </p:nvSpPr>
        <p:spPr>
          <a:xfrm>
            <a:off x="4447547" y="1594426"/>
            <a:ext cx="4732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white"/>
                </a:solidFill>
                <a:latin typeface="+mj-lt"/>
                <a:ea typeface="Verdana" charset="0"/>
                <a:cs typeface="Verdana" charset="0"/>
              </a:rPr>
              <a:t>Användning av egna data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white"/>
                </a:solidFill>
                <a:latin typeface="+mj-lt"/>
                <a:ea typeface="Verdana" charset="0"/>
                <a:cs typeface="Verdana" charset="0"/>
              </a:rPr>
              <a:t>Förbättringsarbete -&gt; lärande -&gt; allt bättre vård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prstClr val="white"/>
                </a:solidFill>
                <a:latin typeface="+mj-lt"/>
                <a:ea typeface="Verdana" charset="0"/>
                <a:cs typeface="Verdana" charset="0"/>
              </a:rPr>
              <a:t>Sprida sina erfarenheter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BD6A00A-BBBB-457A-8B41-4F0168BD07D5}"/>
              </a:ext>
            </a:extLst>
          </p:cNvPr>
          <p:cNvSpPr txBox="1"/>
          <p:nvPr/>
        </p:nvSpPr>
        <p:spPr>
          <a:xfrm>
            <a:off x="4447547" y="2875002"/>
            <a:ext cx="4765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Tillgodose visningsyta, utdataverktyg och återkoppling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Skapa arenor för lärande, fortbildning, spridning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Regional validering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Stödja vårdcentraler i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latin typeface="+mj-lt"/>
                <a:ea typeface="Verdana" charset="0"/>
                <a:cs typeface="Verdana" charset="0"/>
              </a:rPr>
              <a:t>tolkning och analys av data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sv-SE" sz="1200" dirty="0">
                <a:latin typeface="+mj-lt"/>
                <a:ea typeface="Verdana" charset="0"/>
                <a:cs typeface="Verdana" charset="0"/>
              </a:rPr>
              <a:t>förbättringsarbete på vårdenhet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4388377-01F9-45D5-B90C-AEDD6ED00788}"/>
              </a:ext>
            </a:extLst>
          </p:cNvPr>
          <p:cNvSpPr txBox="1"/>
          <p:nvPr/>
        </p:nvSpPr>
        <p:spPr>
          <a:xfrm>
            <a:off x="1729656" y="1645452"/>
            <a:ext cx="2219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solidFill>
                  <a:schemeClr val="bg1"/>
                </a:solidFill>
                <a:latin typeface="+mj-lt"/>
                <a:ea typeface="Verdana" charset="0"/>
                <a:cs typeface="Verdana" charset="0"/>
              </a:rPr>
              <a:t>VC och 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  <a:latin typeface="+mj-lt"/>
                <a:ea typeface="Verdana" charset="0"/>
                <a:cs typeface="Verdana" charset="0"/>
              </a:rPr>
              <a:t>Rehabenheter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D419FCE-1265-49D5-B9E4-FDD668E5B350}"/>
              </a:ext>
            </a:extLst>
          </p:cNvPr>
          <p:cNvSpPr txBox="1"/>
          <p:nvPr/>
        </p:nvSpPr>
        <p:spPr>
          <a:xfrm>
            <a:off x="2051457" y="3146457"/>
            <a:ext cx="1575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latin typeface="+mj-lt"/>
                <a:ea typeface="Verdana" charset="0"/>
                <a:cs typeface="Verdana" charset="0"/>
              </a:rPr>
              <a:t>Region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E450B74-183A-4C7A-80FF-6551F11E936E}"/>
              </a:ext>
            </a:extLst>
          </p:cNvPr>
          <p:cNvSpPr txBox="1"/>
          <p:nvPr/>
        </p:nvSpPr>
        <p:spPr>
          <a:xfrm>
            <a:off x="2154155" y="4278173"/>
            <a:ext cx="1370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>
                <a:latin typeface="+mj-lt"/>
                <a:ea typeface="Verdana" charset="0"/>
                <a:cs typeface="Verdana" charset="0"/>
              </a:rPr>
              <a:t>Nationellt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8EEDC9B-4036-4726-AE61-B6159028BCC0}"/>
              </a:ext>
            </a:extLst>
          </p:cNvPr>
          <p:cNvSpPr txBox="1"/>
          <p:nvPr/>
        </p:nvSpPr>
        <p:spPr>
          <a:xfrm>
            <a:off x="4447546" y="4417315"/>
            <a:ext cx="47322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Uppdatering och utveckling av indikatorer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Stödja användning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Nationell visningsyta - Vården i siffror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ea typeface="Verdana" charset="0"/>
                <a:cs typeface="Verdana" charset="0"/>
              </a:rPr>
              <a:t>Samordna validering, tolkning och analys av aggregerad data</a:t>
            </a:r>
          </a:p>
        </p:txBody>
      </p:sp>
      <p:sp>
        <p:nvSpPr>
          <p:cNvPr id="12" name="Högerpil 13">
            <a:extLst>
              <a:ext uri="{FF2B5EF4-FFF2-40B4-BE49-F238E27FC236}">
                <a16:creationId xmlns:a16="http://schemas.microsoft.com/office/drawing/2014/main" id="{E32C9F91-2C62-406C-915B-C96AAF936D62}"/>
              </a:ext>
            </a:extLst>
          </p:cNvPr>
          <p:cNvSpPr/>
          <p:nvPr/>
        </p:nvSpPr>
        <p:spPr>
          <a:xfrm>
            <a:off x="291286" y="1999139"/>
            <a:ext cx="1363001" cy="1347375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Super-</a:t>
            </a:r>
            <a:r>
              <a:rPr lang="sv-SE" b="1" dirty="0" err="1"/>
              <a:t>user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6138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44A85D-9E4F-4760-B637-2EF3F80A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Berätta!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BFE001-61F5-4302-A76F-8F73D8C6F44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Hur fungerar det i vår region/organisation och vilket är mitt sammanhang?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935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5932EC-A096-4DC3-802C-2AEED1C5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Bensträckare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D40275-FB48-4C07-9515-F4A0FBCBC5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055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PrimarvardsKvalitet och professionsföreningarna (00000003)</Template>
  <TotalTime>8022</TotalTime>
  <Words>631</Words>
  <Application>Microsoft Office PowerPoint</Application>
  <PresentationFormat>Bredbild</PresentationFormat>
  <Paragraphs>125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Workshop med superusers</vt:lpstr>
      <vt:lpstr>Välkomna!</vt:lpstr>
      <vt:lpstr>PrimärvårdsKvalitet</vt:lpstr>
      <vt:lpstr>Vad är en superuser?</vt:lpstr>
      <vt:lpstr>Tänkbara ansvarsområden för en superuser</vt:lpstr>
      <vt:lpstr>CAMM – Clinical Adoption Meta-Model</vt:lpstr>
      <vt:lpstr>Vem gör vad?</vt:lpstr>
      <vt:lpstr>Berätta!</vt:lpstr>
      <vt:lpstr>Bensträckare</vt:lpstr>
      <vt:lpstr>Förbättringsprogram</vt:lpstr>
      <vt:lpstr>Preliminärt upplägg  PVQ förbättringsprogram</vt:lpstr>
      <vt:lpstr>Framtiden – diskutera i smågrupper</vt:lpstr>
      <vt:lpstr> Tack!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på en eller  två rader</dc:title>
  <dc:creator>Gäre Arvidsson Stina</dc:creator>
  <cp:lastModifiedBy>Gäre Arvidsson Stina</cp:lastModifiedBy>
  <cp:revision>20</cp:revision>
  <dcterms:created xsi:type="dcterms:W3CDTF">2018-12-18T20:31:44Z</dcterms:created>
  <dcterms:modified xsi:type="dcterms:W3CDTF">2022-05-03T12:29:37Z</dcterms:modified>
</cp:coreProperties>
</file>