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just format 3 - Dekorfär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llanmörkt format 4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84" d="100"/>
          <a:sy n="84" d="100"/>
        </p:scale>
        <p:origin x="533"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8E8D78-9008-4CE2-A72F-65CD32EDCE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sv-SE"/>
        </a:p>
      </dgm:t>
    </dgm:pt>
    <dgm:pt modelId="{D91E0DE4-43A3-4752-BFCF-ED0FB429978C}">
      <dgm:prSet phldrT="[Text]"/>
      <dgm:spPr/>
      <dgm:t>
        <a:bodyPr/>
        <a:lstStyle/>
        <a:p>
          <a:r>
            <a:rPr lang="sv-SE"/>
            <a:t>Årsbesök SSK</a:t>
          </a:r>
        </a:p>
      </dgm:t>
    </dgm:pt>
    <dgm:pt modelId="{8BE50747-C442-450D-827A-4D503BD090B2}" type="parTrans" cxnId="{9976373C-43A8-46B6-B443-A523DE69C260}">
      <dgm:prSet/>
      <dgm:spPr/>
      <dgm:t>
        <a:bodyPr/>
        <a:lstStyle/>
        <a:p>
          <a:endParaRPr lang="sv-SE"/>
        </a:p>
      </dgm:t>
    </dgm:pt>
    <dgm:pt modelId="{DAF03993-8F61-466B-A317-2C262C298574}" type="sibTrans" cxnId="{9976373C-43A8-46B6-B443-A523DE69C260}">
      <dgm:prSet/>
      <dgm:spPr/>
      <dgm:t>
        <a:bodyPr/>
        <a:lstStyle/>
        <a:p>
          <a:endParaRPr lang="sv-SE"/>
        </a:p>
      </dgm:t>
    </dgm:pt>
    <dgm:pt modelId="{2CAC13FE-7A41-435D-8835-9D3098CA7129}">
      <dgm:prSet phldrT="[Text]"/>
      <dgm:spPr/>
      <dgm:t>
        <a:bodyPr/>
        <a:lstStyle/>
        <a:p>
          <a:r>
            <a:rPr lang="sv-SE"/>
            <a:t>Längd, vikt, midjemått</a:t>
          </a:r>
        </a:p>
      </dgm:t>
    </dgm:pt>
    <dgm:pt modelId="{DFE54749-A51E-4676-8FC1-75965CCC626A}" type="parTrans" cxnId="{DDDB0888-3543-4644-9383-278D89CF17CA}">
      <dgm:prSet/>
      <dgm:spPr/>
      <dgm:t>
        <a:bodyPr/>
        <a:lstStyle/>
        <a:p>
          <a:endParaRPr lang="sv-SE"/>
        </a:p>
      </dgm:t>
    </dgm:pt>
    <dgm:pt modelId="{A4B5F828-7518-402C-A6B5-39DF4B59015E}" type="sibTrans" cxnId="{DDDB0888-3543-4644-9383-278D89CF17CA}">
      <dgm:prSet/>
      <dgm:spPr/>
      <dgm:t>
        <a:bodyPr/>
        <a:lstStyle/>
        <a:p>
          <a:endParaRPr lang="sv-SE"/>
        </a:p>
      </dgm:t>
    </dgm:pt>
    <dgm:pt modelId="{570A0E44-CD0A-497B-8DB0-3746C1634BB0}">
      <dgm:prSet phldrT="[Text]"/>
      <dgm:spPr/>
      <dgm:t>
        <a:bodyPr/>
        <a:lstStyle/>
        <a:p>
          <a:r>
            <a:rPr lang="sv-SE"/>
            <a:t>Ev. remiss för 24h-blodtrycksmätning</a:t>
          </a:r>
        </a:p>
      </dgm:t>
    </dgm:pt>
    <dgm:pt modelId="{786C9C1A-5E3F-4006-8AC8-828B789D12BE}" type="parTrans" cxnId="{E803FBB7-9186-4353-95BA-AE71333D64B6}">
      <dgm:prSet/>
      <dgm:spPr/>
      <dgm:t>
        <a:bodyPr/>
        <a:lstStyle/>
        <a:p>
          <a:endParaRPr lang="sv-SE"/>
        </a:p>
      </dgm:t>
    </dgm:pt>
    <dgm:pt modelId="{46E0AA1D-59D9-415B-A380-3E44ADE7209B}" type="sibTrans" cxnId="{E803FBB7-9186-4353-95BA-AE71333D64B6}">
      <dgm:prSet/>
      <dgm:spPr/>
      <dgm:t>
        <a:bodyPr/>
        <a:lstStyle/>
        <a:p>
          <a:endParaRPr lang="sv-SE"/>
        </a:p>
      </dgm:t>
    </dgm:pt>
    <dgm:pt modelId="{E87F27F3-2D85-4916-BCED-695097D5DD9F}">
      <dgm:prSet phldrT="[Text]"/>
      <dgm:spPr/>
      <dgm:t>
        <a:bodyPr/>
        <a:lstStyle/>
        <a:p>
          <a:r>
            <a:rPr lang="sv-SE"/>
            <a:t>Årsbesök LÄK</a:t>
          </a:r>
        </a:p>
      </dgm:t>
    </dgm:pt>
    <dgm:pt modelId="{E1F18BBF-FE48-4BA0-84E7-9F82F29CDD00}" type="parTrans" cxnId="{41F66C96-F92D-4F1F-8E5E-DD536F2532E1}">
      <dgm:prSet/>
      <dgm:spPr/>
      <dgm:t>
        <a:bodyPr/>
        <a:lstStyle/>
        <a:p>
          <a:endParaRPr lang="sv-SE"/>
        </a:p>
      </dgm:t>
    </dgm:pt>
    <dgm:pt modelId="{8B15B343-2404-4B0D-9F50-1E4F25D09683}" type="sibTrans" cxnId="{41F66C96-F92D-4F1F-8E5E-DD536F2532E1}">
      <dgm:prSet/>
      <dgm:spPr/>
      <dgm:t>
        <a:bodyPr/>
        <a:lstStyle/>
        <a:p>
          <a:endParaRPr lang="sv-SE"/>
        </a:p>
      </dgm:t>
    </dgm:pt>
    <dgm:pt modelId="{AF73482F-7C88-469E-8D48-48E16CE8AA20}">
      <dgm:prSet phldrT="[Text]"/>
      <dgm:spPr/>
      <dgm:t>
        <a:bodyPr/>
        <a:lstStyle/>
        <a:p>
          <a:r>
            <a:rPr lang="sv-SE"/>
            <a:t>Ärftlighet</a:t>
          </a:r>
        </a:p>
      </dgm:t>
    </dgm:pt>
    <dgm:pt modelId="{649B76F8-D3A5-455F-A0C5-34DDD156C61E}" type="parTrans" cxnId="{23EC61D5-5F36-48F6-B310-36B77C9D1AAB}">
      <dgm:prSet/>
      <dgm:spPr/>
      <dgm:t>
        <a:bodyPr/>
        <a:lstStyle/>
        <a:p>
          <a:endParaRPr lang="sv-SE"/>
        </a:p>
      </dgm:t>
    </dgm:pt>
    <dgm:pt modelId="{11B655B3-24C4-4920-A935-F0DA3ACC5935}" type="sibTrans" cxnId="{23EC61D5-5F36-48F6-B310-36B77C9D1AAB}">
      <dgm:prSet/>
      <dgm:spPr/>
      <dgm:t>
        <a:bodyPr/>
        <a:lstStyle/>
        <a:p>
          <a:endParaRPr lang="sv-SE"/>
        </a:p>
      </dgm:t>
    </dgm:pt>
    <dgm:pt modelId="{AF188CFA-D981-4AE3-80C6-6A23BEE6B22C}">
      <dgm:prSet/>
      <dgm:spPr/>
      <dgm:t>
        <a:bodyPr/>
        <a:lstStyle/>
        <a:p>
          <a:r>
            <a:rPr lang="sv-SE"/>
            <a:t>Blodtryck</a:t>
          </a:r>
        </a:p>
      </dgm:t>
    </dgm:pt>
    <dgm:pt modelId="{AA367B85-DEBB-451A-A3FA-F39D5F251994}" type="parTrans" cxnId="{B937C753-6D22-47D4-9371-720B3AA43C66}">
      <dgm:prSet/>
      <dgm:spPr/>
      <dgm:t>
        <a:bodyPr/>
        <a:lstStyle/>
        <a:p>
          <a:endParaRPr lang="sv-SE"/>
        </a:p>
      </dgm:t>
    </dgm:pt>
    <dgm:pt modelId="{FBDF84D7-3D46-438A-A095-6890C4258E20}" type="sibTrans" cxnId="{B937C753-6D22-47D4-9371-720B3AA43C66}">
      <dgm:prSet/>
      <dgm:spPr/>
      <dgm:t>
        <a:bodyPr/>
        <a:lstStyle/>
        <a:p>
          <a:endParaRPr lang="sv-SE"/>
        </a:p>
      </dgm:t>
    </dgm:pt>
    <dgm:pt modelId="{71A5DA47-B9E3-437A-91D1-18A52C6DD69B}">
      <dgm:prSet/>
      <dgm:spPr/>
      <dgm:t>
        <a:bodyPr/>
        <a:lstStyle/>
        <a:p>
          <a:r>
            <a:rPr lang="sv-SE"/>
            <a:t>Tobaksvanor</a:t>
          </a:r>
        </a:p>
      </dgm:t>
    </dgm:pt>
    <dgm:pt modelId="{0DE00768-92EB-4509-8C42-F88AEE73E245}" type="parTrans" cxnId="{328F3E2E-DCE4-4672-8D9F-74A9F99F9377}">
      <dgm:prSet/>
      <dgm:spPr/>
      <dgm:t>
        <a:bodyPr/>
        <a:lstStyle/>
        <a:p>
          <a:endParaRPr lang="sv-SE"/>
        </a:p>
      </dgm:t>
    </dgm:pt>
    <dgm:pt modelId="{63963B20-C6DC-4741-9783-EF635FDE513D}" type="sibTrans" cxnId="{328F3E2E-DCE4-4672-8D9F-74A9F99F9377}">
      <dgm:prSet/>
      <dgm:spPr/>
      <dgm:t>
        <a:bodyPr/>
        <a:lstStyle/>
        <a:p>
          <a:endParaRPr lang="sv-SE"/>
        </a:p>
      </dgm:t>
    </dgm:pt>
    <dgm:pt modelId="{4EA0D1A8-EE37-4B90-9FA1-3DE14C8F8ACB}">
      <dgm:prSet/>
      <dgm:spPr/>
      <dgm:t>
        <a:bodyPr/>
        <a:lstStyle/>
        <a:p>
          <a:r>
            <a:rPr lang="sv-SE"/>
            <a:t>Kost</a:t>
          </a:r>
        </a:p>
      </dgm:t>
    </dgm:pt>
    <dgm:pt modelId="{2CEFE493-C871-4160-9574-991E1DE4E6AF}" type="parTrans" cxnId="{12BD5C58-50F6-4FBD-9D12-A4556877CC60}">
      <dgm:prSet/>
      <dgm:spPr/>
      <dgm:t>
        <a:bodyPr/>
        <a:lstStyle/>
        <a:p>
          <a:endParaRPr lang="sv-SE"/>
        </a:p>
      </dgm:t>
    </dgm:pt>
    <dgm:pt modelId="{D9B13A75-B11C-4C6A-966A-A9F55595A000}" type="sibTrans" cxnId="{12BD5C58-50F6-4FBD-9D12-A4556877CC60}">
      <dgm:prSet/>
      <dgm:spPr/>
      <dgm:t>
        <a:bodyPr/>
        <a:lstStyle/>
        <a:p>
          <a:endParaRPr lang="sv-SE"/>
        </a:p>
      </dgm:t>
    </dgm:pt>
    <dgm:pt modelId="{1904C870-4B1E-4007-A10E-CBEC31B10C54}">
      <dgm:prSet/>
      <dgm:spPr/>
      <dgm:t>
        <a:bodyPr/>
        <a:lstStyle/>
        <a:p>
          <a:r>
            <a:rPr lang="sv-SE"/>
            <a:t>Alkohol</a:t>
          </a:r>
        </a:p>
      </dgm:t>
    </dgm:pt>
    <dgm:pt modelId="{76AC93AC-C397-4E79-BA10-FE60019BE721}" type="parTrans" cxnId="{AA3E3E90-44AD-4017-A29F-909A505DF1A3}">
      <dgm:prSet/>
      <dgm:spPr/>
      <dgm:t>
        <a:bodyPr/>
        <a:lstStyle/>
        <a:p>
          <a:endParaRPr lang="sv-SE"/>
        </a:p>
      </dgm:t>
    </dgm:pt>
    <dgm:pt modelId="{DA361B7A-BAF2-4AC8-84E3-34F86C397742}" type="sibTrans" cxnId="{AA3E3E90-44AD-4017-A29F-909A505DF1A3}">
      <dgm:prSet/>
      <dgm:spPr/>
      <dgm:t>
        <a:bodyPr/>
        <a:lstStyle/>
        <a:p>
          <a:endParaRPr lang="sv-SE"/>
        </a:p>
      </dgm:t>
    </dgm:pt>
    <dgm:pt modelId="{47E35079-1A30-4787-B902-2170A8CB0A8C}">
      <dgm:prSet/>
      <dgm:spPr/>
      <dgm:t>
        <a:bodyPr/>
        <a:lstStyle/>
        <a:p>
          <a:r>
            <a:rPr lang="sv-SE"/>
            <a:t>Fysisk aktivitet</a:t>
          </a:r>
        </a:p>
      </dgm:t>
    </dgm:pt>
    <dgm:pt modelId="{3C576413-B0F9-4984-8EE4-1AC20A4AEB56}" type="parTrans" cxnId="{BA5DDEE0-51A0-4E16-893C-E04CF1E0DD5C}">
      <dgm:prSet/>
      <dgm:spPr/>
      <dgm:t>
        <a:bodyPr/>
        <a:lstStyle/>
        <a:p>
          <a:endParaRPr lang="sv-SE"/>
        </a:p>
      </dgm:t>
    </dgm:pt>
    <dgm:pt modelId="{20192A1A-E235-4991-9FCB-342E070EA4B2}" type="sibTrans" cxnId="{BA5DDEE0-51A0-4E16-893C-E04CF1E0DD5C}">
      <dgm:prSet/>
      <dgm:spPr/>
      <dgm:t>
        <a:bodyPr/>
        <a:lstStyle/>
        <a:p>
          <a:endParaRPr lang="sv-SE"/>
        </a:p>
      </dgm:t>
    </dgm:pt>
    <dgm:pt modelId="{758D8B3C-EF98-4F3E-A4A6-FA68BB964A68}">
      <dgm:prSet/>
      <dgm:spPr/>
      <dgm:t>
        <a:bodyPr/>
        <a:lstStyle/>
        <a:p>
          <a:r>
            <a:rPr lang="sv-SE"/>
            <a:t>Stress</a:t>
          </a:r>
        </a:p>
      </dgm:t>
    </dgm:pt>
    <dgm:pt modelId="{B936260E-F01C-4963-97BC-6E3618A5B19E}" type="parTrans" cxnId="{3826D9FE-FC9B-4A38-B2D0-5A88C5C91C97}">
      <dgm:prSet/>
      <dgm:spPr/>
      <dgm:t>
        <a:bodyPr/>
        <a:lstStyle/>
        <a:p>
          <a:endParaRPr lang="sv-SE"/>
        </a:p>
      </dgm:t>
    </dgm:pt>
    <dgm:pt modelId="{3E63560E-1D87-4B21-9FEB-332291A1CD83}" type="sibTrans" cxnId="{3826D9FE-FC9B-4A38-B2D0-5A88C5C91C97}">
      <dgm:prSet/>
      <dgm:spPr/>
      <dgm:t>
        <a:bodyPr/>
        <a:lstStyle/>
        <a:p>
          <a:endParaRPr lang="sv-SE"/>
        </a:p>
      </dgm:t>
    </dgm:pt>
    <dgm:pt modelId="{166907AD-75FB-4C29-9133-2D75369F118A}">
      <dgm:prSet/>
      <dgm:spPr/>
      <dgm:t>
        <a:bodyPr/>
        <a:lstStyle/>
        <a:p>
          <a:r>
            <a:rPr lang="sv-SE"/>
            <a:t>Följsamhet till medicinering</a:t>
          </a:r>
        </a:p>
      </dgm:t>
    </dgm:pt>
    <dgm:pt modelId="{2535F650-2C17-4DBD-A241-FEE527BF840A}" type="parTrans" cxnId="{F0C5D9A2-0BA5-414D-B903-100239406FAA}">
      <dgm:prSet/>
      <dgm:spPr/>
      <dgm:t>
        <a:bodyPr/>
        <a:lstStyle/>
        <a:p>
          <a:endParaRPr lang="sv-SE"/>
        </a:p>
      </dgm:t>
    </dgm:pt>
    <dgm:pt modelId="{25FA20D1-85DF-49AD-98F2-769885E73E4D}" type="sibTrans" cxnId="{F0C5D9A2-0BA5-414D-B903-100239406FAA}">
      <dgm:prSet/>
      <dgm:spPr/>
      <dgm:t>
        <a:bodyPr/>
        <a:lstStyle/>
        <a:p>
          <a:endParaRPr lang="sv-SE"/>
        </a:p>
      </dgm:t>
    </dgm:pt>
    <dgm:pt modelId="{C9DBA5F5-4971-4D85-91EB-AAA99247CE38}">
      <dgm:prSet/>
      <dgm:spPr/>
      <dgm:t>
        <a:bodyPr/>
        <a:lstStyle/>
        <a:p>
          <a:r>
            <a:rPr lang="sv-SE"/>
            <a:t>Genomgång av lab</a:t>
          </a:r>
        </a:p>
      </dgm:t>
    </dgm:pt>
    <dgm:pt modelId="{BB2A3FAE-9E90-459A-8DE7-8A9739FC59DE}" type="parTrans" cxnId="{EAC86FF9-A67E-42E1-A2BE-58545628B967}">
      <dgm:prSet/>
      <dgm:spPr/>
      <dgm:t>
        <a:bodyPr/>
        <a:lstStyle/>
        <a:p>
          <a:endParaRPr lang="sv-SE"/>
        </a:p>
      </dgm:t>
    </dgm:pt>
    <dgm:pt modelId="{3F63D0C2-C160-4E94-8A70-2B0B93AE2236}" type="sibTrans" cxnId="{EAC86FF9-A67E-42E1-A2BE-58545628B967}">
      <dgm:prSet/>
      <dgm:spPr/>
      <dgm:t>
        <a:bodyPr/>
        <a:lstStyle/>
        <a:p>
          <a:endParaRPr lang="sv-SE"/>
        </a:p>
      </dgm:t>
    </dgm:pt>
    <dgm:pt modelId="{11590E6A-A876-4435-819B-005EAB166739}">
      <dgm:prSet/>
      <dgm:spPr/>
      <dgm:t>
        <a:bodyPr/>
        <a:lstStyle/>
        <a:p>
          <a:r>
            <a:rPr lang="sv-SE"/>
            <a:t>Genomgång av medicinlista</a:t>
          </a:r>
        </a:p>
      </dgm:t>
    </dgm:pt>
    <dgm:pt modelId="{EB92DA82-8E94-4915-9C69-4BF226845863}" type="parTrans" cxnId="{5214E1C5-C1ED-45D7-805A-D0797F1AA5EF}">
      <dgm:prSet/>
      <dgm:spPr/>
      <dgm:t>
        <a:bodyPr/>
        <a:lstStyle/>
        <a:p>
          <a:endParaRPr lang="sv-SE"/>
        </a:p>
      </dgm:t>
    </dgm:pt>
    <dgm:pt modelId="{FDBF73FA-D938-4B27-A0E3-6422450223DF}" type="sibTrans" cxnId="{5214E1C5-C1ED-45D7-805A-D0797F1AA5EF}">
      <dgm:prSet/>
      <dgm:spPr/>
      <dgm:t>
        <a:bodyPr/>
        <a:lstStyle/>
        <a:p>
          <a:endParaRPr lang="sv-SE"/>
        </a:p>
      </dgm:t>
    </dgm:pt>
    <dgm:pt modelId="{2B9E184A-D5C5-4D85-868C-F7749B5A387B}">
      <dgm:prSet/>
      <dgm:spPr/>
      <dgm:t>
        <a:bodyPr/>
        <a:lstStyle/>
        <a:p>
          <a:r>
            <a:rPr lang="sv-SE"/>
            <a:t>Lämna ut informationsbrochyr</a:t>
          </a:r>
        </a:p>
      </dgm:t>
    </dgm:pt>
    <dgm:pt modelId="{BD8DC0DA-0318-402E-8A0F-D5F4DD4590DF}" type="parTrans" cxnId="{90A1F836-4661-412E-8251-9B3C7FC61F7D}">
      <dgm:prSet/>
      <dgm:spPr/>
      <dgm:t>
        <a:bodyPr/>
        <a:lstStyle/>
        <a:p>
          <a:endParaRPr lang="sv-SE"/>
        </a:p>
      </dgm:t>
    </dgm:pt>
    <dgm:pt modelId="{69F23F74-81AA-43B4-9D2D-A39035B87E04}" type="sibTrans" cxnId="{90A1F836-4661-412E-8251-9B3C7FC61F7D}">
      <dgm:prSet/>
      <dgm:spPr/>
      <dgm:t>
        <a:bodyPr/>
        <a:lstStyle/>
        <a:p>
          <a:endParaRPr lang="sv-SE"/>
        </a:p>
      </dgm:t>
    </dgm:pt>
    <dgm:pt modelId="{01659A77-F828-4BF8-A6F0-35A2DE456984}">
      <dgm:prSet/>
      <dgm:spPr/>
      <dgm:t>
        <a:bodyPr/>
        <a:lstStyle/>
        <a:p>
          <a:r>
            <a:rPr lang="sv-SE"/>
            <a:t>Registrera diagnos och ev. KVÅ-kod</a:t>
          </a:r>
        </a:p>
      </dgm:t>
    </dgm:pt>
    <dgm:pt modelId="{9AC2B971-D4D7-48FE-BD8C-E2767D2BB9D6}" type="parTrans" cxnId="{E21B04D3-7267-439C-9C1B-7CD228C4FE73}">
      <dgm:prSet/>
      <dgm:spPr/>
      <dgm:t>
        <a:bodyPr/>
        <a:lstStyle/>
        <a:p>
          <a:endParaRPr lang="sv-SE"/>
        </a:p>
      </dgm:t>
    </dgm:pt>
    <dgm:pt modelId="{5738C5F0-532A-47DE-AE34-6A20FE28338E}" type="sibTrans" cxnId="{E21B04D3-7267-439C-9C1B-7CD228C4FE73}">
      <dgm:prSet/>
      <dgm:spPr/>
      <dgm:t>
        <a:bodyPr/>
        <a:lstStyle/>
        <a:p>
          <a:endParaRPr lang="sv-SE"/>
        </a:p>
      </dgm:t>
    </dgm:pt>
    <dgm:pt modelId="{478C08E7-DD23-44BA-8D8C-FF643996DC78}">
      <dgm:prSet/>
      <dgm:spPr/>
      <dgm:t>
        <a:bodyPr/>
        <a:lstStyle/>
        <a:p>
          <a:r>
            <a:rPr lang="sv-SE"/>
            <a:t>Plan för ev. uppföljning</a:t>
          </a:r>
        </a:p>
      </dgm:t>
    </dgm:pt>
    <dgm:pt modelId="{7C51BB61-0B68-4A99-AB7B-5BF0B9A1E68D}" type="parTrans" cxnId="{099D4137-F512-48B2-8B1E-B76EF923847A}">
      <dgm:prSet/>
      <dgm:spPr/>
      <dgm:t>
        <a:bodyPr/>
        <a:lstStyle/>
        <a:p>
          <a:endParaRPr lang="sv-SE"/>
        </a:p>
      </dgm:t>
    </dgm:pt>
    <dgm:pt modelId="{75AD190F-855F-4617-891C-3923DEE8CB52}" type="sibTrans" cxnId="{099D4137-F512-48B2-8B1E-B76EF923847A}">
      <dgm:prSet/>
      <dgm:spPr/>
      <dgm:t>
        <a:bodyPr/>
        <a:lstStyle/>
        <a:p>
          <a:endParaRPr lang="sv-SE"/>
        </a:p>
      </dgm:t>
    </dgm:pt>
    <dgm:pt modelId="{93D0D0F7-929A-4D69-8270-F02BF6488DC1}">
      <dgm:prSet/>
      <dgm:spPr/>
      <dgm:t>
        <a:bodyPr/>
        <a:lstStyle/>
        <a:p>
          <a:r>
            <a:rPr lang="sv-SE"/>
            <a:t>Genomgång av prover</a:t>
          </a:r>
        </a:p>
      </dgm:t>
    </dgm:pt>
    <dgm:pt modelId="{9D160095-DBE1-43C5-804D-8E876D175983}" type="parTrans" cxnId="{C294466D-834D-4C02-A85B-EF8E30EADB4F}">
      <dgm:prSet/>
      <dgm:spPr/>
      <dgm:t>
        <a:bodyPr/>
        <a:lstStyle/>
        <a:p>
          <a:endParaRPr lang="sv-SE"/>
        </a:p>
      </dgm:t>
    </dgm:pt>
    <dgm:pt modelId="{E50262D8-335C-41BE-8376-DE42B75C6AA3}" type="sibTrans" cxnId="{C294466D-834D-4C02-A85B-EF8E30EADB4F}">
      <dgm:prSet/>
      <dgm:spPr/>
      <dgm:t>
        <a:bodyPr/>
        <a:lstStyle/>
        <a:p>
          <a:endParaRPr lang="sv-SE"/>
        </a:p>
      </dgm:t>
    </dgm:pt>
    <dgm:pt modelId="{4EA3C7A3-6685-4018-8CFA-CFA39CD7A17A}">
      <dgm:prSet/>
      <dgm:spPr/>
      <dgm:t>
        <a:bodyPr/>
        <a:lstStyle/>
        <a:p>
          <a:r>
            <a:rPr lang="sv-SE"/>
            <a:t>EKG (minst var 4:e år)</a:t>
          </a:r>
        </a:p>
      </dgm:t>
    </dgm:pt>
    <dgm:pt modelId="{E9B6FA41-CEFF-43D0-8C88-6C1C31BAA8B9}" type="parTrans" cxnId="{0444529F-6658-4ABA-BCD8-FAA23BB0B55F}">
      <dgm:prSet/>
      <dgm:spPr/>
      <dgm:t>
        <a:bodyPr/>
        <a:lstStyle/>
        <a:p>
          <a:endParaRPr lang="sv-SE"/>
        </a:p>
      </dgm:t>
    </dgm:pt>
    <dgm:pt modelId="{27215C0C-9D4F-42BA-A41F-7B48714DA26D}" type="sibTrans" cxnId="{0444529F-6658-4ABA-BCD8-FAA23BB0B55F}">
      <dgm:prSet/>
      <dgm:spPr/>
      <dgm:t>
        <a:bodyPr/>
        <a:lstStyle/>
        <a:p>
          <a:endParaRPr lang="sv-SE"/>
        </a:p>
      </dgm:t>
    </dgm:pt>
    <dgm:pt modelId="{A95505ED-DC43-4782-8915-A5BCDDFF299E}">
      <dgm:prSet/>
      <dgm:spPr/>
      <dgm:t>
        <a:bodyPr/>
        <a:lstStyle/>
        <a:p>
          <a:r>
            <a:rPr lang="sv-SE"/>
            <a:t>Inventera riskfaktorer och tecken på organpåverkan: (Hjärtsvikt, </a:t>
          </a:r>
          <a:r>
            <a:rPr lang="sv-SE" i="1"/>
            <a:t>Kranskärlssjukdom, </a:t>
          </a:r>
          <a:r>
            <a:rPr lang="sv-SE" i="0"/>
            <a:t>Claudicatio, Sömnapné, TIA/Stroke, Njurar)</a:t>
          </a:r>
          <a:endParaRPr lang="sv-SE"/>
        </a:p>
      </dgm:t>
    </dgm:pt>
    <dgm:pt modelId="{614F414D-D3D4-4F55-B0B5-608D8028C69C}" type="parTrans" cxnId="{231AA49F-B6C3-4F11-BE30-376A10C17C0F}">
      <dgm:prSet/>
      <dgm:spPr/>
      <dgm:t>
        <a:bodyPr/>
        <a:lstStyle/>
        <a:p>
          <a:endParaRPr lang="sv-SE"/>
        </a:p>
      </dgm:t>
    </dgm:pt>
    <dgm:pt modelId="{0DA8AA72-7E7B-47BA-BAA5-8560313A00D2}" type="sibTrans" cxnId="{231AA49F-B6C3-4F11-BE30-376A10C17C0F}">
      <dgm:prSet/>
      <dgm:spPr/>
      <dgm:t>
        <a:bodyPr/>
        <a:lstStyle/>
        <a:p>
          <a:endParaRPr lang="sv-SE"/>
        </a:p>
      </dgm:t>
    </dgm:pt>
    <dgm:pt modelId="{CC1FEB67-3746-4769-8029-C8D67843D72A}">
      <dgm:prSet/>
      <dgm:spPr/>
      <dgm:t>
        <a:bodyPr/>
        <a:lstStyle/>
        <a:p>
          <a:r>
            <a:rPr lang="sv-SE"/>
            <a:t>Dokumentera kardiovaskulär risk enl viss.nu eller SCORE</a:t>
          </a:r>
        </a:p>
      </dgm:t>
    </dgm:pt>
    <dgm:pt modelId="{E25FCE86-E605-40AB-B714-C8AAAD332C68}" type="parTrans" cxnId="{BC053F28-8841-4A13-B0F2-CC1266CD0D6A}">
      <dgm:prSet/>
      <dgm:spPr/>
      <dgm:t>
        <a:bodyPr/>
        <a:lstStyle/>
        <a:p>
          <a:endParaRPr lang="sv-SE"/>
        </a:p>
      </dgm:t>
    </dgm:pt>
    <dgm:pt modelId="{F9C38657-4F63-496B-A9C2-E0620383E57F}" type="sibTrans" cxnId="{BC053F28-8841-4A13-B0F2-CC1266CD0D6A}">
      <dgm:prSet/>
      <dgm:spPr/>
      <dgm:t>
        <a:bodyPr/>
        <a:lstStyle/>
        <a:p>
          <a:endParaRPr lang="sv-SE"/>
        </a:p>
      </dgm:t>
    </dgm:pt>
    <dgm:pt modelId="{2E95A5C9-B507-496E-9ED4-277A74861BF6}">
      <dgm:prSet/>
      <dgm:spPr/>
      <dgm:t>
        <a:bodyPr/>
        <a:lstStyle/>
        <a:p>
          <a:r>
            <a:rPr lang="sv-SE"/>
            <a:t>Inventera ev. biverkningar och följsamhet till medicinering</a:t>
          </a:r>
        </a:p>
      </dgm:t>
    </dgm:pt>
    <dgm:pt modelId="{391AFE12-F6FD-4AA7-9494-D92EE52D75B6}" type="parTrans" cxnId="{4FDE0CC4-F589-468A-85A4-2CE288515A76}">
      <dgm:prSet/>
      <dgm:spPr/>
      <dgm:t>
        <a:bodyPr/>
        <a:lstStyle/>
        <a:p>
          <a:endParaRPr lang="sv-SE"/>
        </a:p>
      </dgm:t>
    </dgm:pt>
    <dgm:pt modelId="{ABB10EB4-56AA-4E8F-B9AB-431904374467}" type="sibTrans" cxnId="{4FDE0CC4-F589-468A-85A4-2CE288515A76}">
      <dgm:prSet/>
      <dgm:spPr/>
      <dgm:t>
        <a:bodyPr/>
        <a:lstStyle/>
        <a:p>
          <a:endParaRPr lang="sv-SE"/>
        </a:p>
      </dgm:t>
    </dgm:pt>
    <dgm:pt modelId="{6EB03002-B467-49B9-9783-95039788644F}">
      <dgm:prSet/>
      <dgm:spPr/>
      <dgm:t>
        <a:bodyPr/>
        <a:lstStyle/>
        <a:p>
          <a:r>
            <a:rPr lang="sv-SE"/>
            <a:t>Dokumentera målblodtryck</a:t>
          </a:r>
        </a:p>
      </dgm:t>
    </dgm:pt>
    <dgm:pt modelId="{97F80ADD-FCD3-40FD-BC72-A7B8EE122D7F}" type="parTrans" cxnId="{E2094962-E280-4923-A0C3-72A78B7D3CB5}">
      <dgm:prSet/>
      <dgm:spPr/>
      <dgm:t>
        <a:bodyPr/>
        <a:lstStyle/>
        <a:p>
          <a:endParaRPr lang="sv-SE"/>
        </a:p>
      </dgm:t>
    </dgm:pt>
    <dgm:pt modelId="{FC055F68-8220-410A-9C81-1F9B9C57D928}" type="sibTrans" cxnId="{E2094962-E280-4923-A0C3-72A78B7D3CB5}">
      <dgm:prSet/>
      <dgm:spPr/>
      <dgm:t>
        <a:bodyPr/>
        <a:lstStyle/>
        <a:p>
          <a:endParaRPr lang="sv-SE"/>
        </a:p>
      </dgm:t>
    </dgm:pt>
    <dgm:pt modelId="{4C1860C3-E9E9-4D23-8287-1B4A52FA0A8A}">
      <dgm:prSet/>
      <dgm:spPr/>
      <dgm:t>
        <a:bodyPr/>
        <a:lstStyle/>
        <a:p>
          <a:r>
            <a:rPr lang="sv-SE"/>
            <a:t>Status: cor, pulm, puls, bltr</a:t>
          </a:r>
        </a:p>
      </dgm:t>
    </dgm:pt>
    <dgm:pt modelId="{E1286072-09C6-447A-88A1-2388A1DED770}" type="parTrans" cxnId="{0EF44C4B-D1C9-4020-8583-999FCDCE7133}">
      <dgm:prSet/>
      <dgm:spPr/>
      <dgm:t>
        <a:bodyPr/>
        <a:lstStyle/>
        <a:p>
          <a:endParaRPr lang="sv-SE"/>
        </a:p>
      </dgm:t>
    </dgm:pt>
    <dgm:pt modelId="{92F1FEBF-DB8C-49C2-A325-3494EA8F188F}" type="sibTrans" cxnId="{0EF44C4B-D1C9-4020-8583-999FCDCE7133}">
      <dgm:prSet/>
      <dgm:spPr/>
      <dgm:t>
        <a:bodyPr/>
        <a:lstStyle/>
        <a:p>
          <a:endParaRPr lang="sv-SE"/>
        </a:p>
      </dgm:t>
    </dgm:pt>
    <dgm:pt modelId="{AB291410-2445-4953-82AD-D2B7D41E137B}">
      <dgm:prSet/>
      <dgm:spPr/>
      <dgm:t>
        <a:bodyPr/>
        <a:lstStyle/>
        <a:p>
          <a:r>
            <a:rPr lang="sv-SE"/>
            <a:t>Skriv ut och gå igenom aktuell medicinlista</a:t>
          </a:r>
        </a:p>
      </dgm:t>
    </dgm:pt>
    <dgm:pt modelId="{C5F424BE-85C4-47D4-B441-34301C7D2FAF}" type="parTrans" cxnId="{28311013-ABF7-4680-ACE7-CC56A5FA886C}">
      <dgm:prSet/>
      <dgm:spPr/>
      <dgm:t>
        <a:bodyPr/>
        <a:lstStyle/>
        <a:p>
          <a:endParaRPr lang="sv-SE"/>
        </a:p>
      </dgm:t>
    </dgm:pt>
    <dgm:pt modelId="{EA2A0B82-60F9-40A6-B175-F8D3933F4C41}" type="sibTrans" cxnId="{28311013-ABF7-4680-ACE7-CC56A5FA886C}">
      <dgm:prSet/>
      <dgm:spPr/>
      <dgm:t>
        <a:bodyPr/>
        <a:lstStyle/>
        <a:p>
          <a:endParaRPr lang="sv-SE"/>
        </a:p>
      </dgm:t>
    </dgm:pt>
    <dgm:pt modelId="{79132846-3796-45B6-8493-1C6367E374CD}">
      <dgm:prSet/>
      <dgm:spPr/>
      <dgm:t>
        <a:bodyPr/>
        <a:lstStyle/>
        <a:p>
          <a:r>
            <a:rPr lang="sv-SE"/>
            <a:t>Ev. remiss till hypertoni-ssk om suboptimalt blodtryck, se "Åtgärder utifrån riskfaktorer och blodtrycksnivå"</a:t>
          </a:r>
        </a:p>
      </dgm:t>
    </dgm:pt>
    <dgm:pt modelId="{3AC35C96-2A69-4E23-A6CD-239D77C7B3E3}" type="parTrans" cxnId="{BD1C22DF-FE50-4BEE-8C0A-3F29216ABD3A}">
      <dgm:prSet/>
      <dgm:spPr/>
      <dgm:t>
        <a:bodyPr/>
        <a:lstStyle/>
        <a:p>
          <a:endParaRPr lang="sv-SE"/>
        </a:p>
      </dgm:t>
    </dgm:pt>
    <dgm:pt modelId="{569A646A-06DC-4285-AA02-0020DF999451}" type="sibTrans" cxnId="{BD1C22DF-FE50-4BEE-8C0A-3F29216ABD3A}">
      <dgm:prSet/>
      <dgm:spPr/>
      <dgm:t>
        <a:bodyPr/>
        <a:lstStyle/>
        <a:p>
          <a:endParaRPr lang="sv-SE"/>
        </a:p>
      </dgm:t>
    </dgm:pt>
    <dgm:pt modelId="{E139A083-6AEC-4AC3-A654-AB068146CF03}">
      <dgm:prSet/>
      <dgm:spPr/>
      <dgm:t>
        <a:bodyPr/>
        <a:lstStyle/>
        <a:p>
          <a:r>
            <a:rPr lang="sv-SE"/>
            <a:t>Ev. remiss för samtal kring levnadsvanor</a:t>
          </a:r>
        </a:p>
      </dgm:t>
    </dgm:pt>
    <dgm:pt modelId="{45B2754B-EC51-463A-A8A8-18CDFB278AEB}" type="parTrans" cxnId="{E16CF2C6-A3FD-41E9-99DC-96B08BAB0A5D}">
      <dgm:prSet/>
      <dgm:spPr/>
      <dgm:t>
        <a:bodyPr/>
        <a:lstStyle/>
        <a:p>
          <a:endParaRPr lang="sv-SE"/>
        </a:p>
      </dgm:t>
    </dgm:pt>
    <dgm:pt modelId="{35ABC54F-E731-4ECC-BFFA-D08B9D4A7306}" type="sibTrans" cxnId="{E16CF2C6-A3FD-41E9-99DC-96B08BAB0A5D}">
      <dgm:prSet/>
      <dgm:spPr/>
      <dgm:t>
        <a:bodyPr/>
        <a:lstStyle/>
        <a:p>
          <a:endParaRPr lang="sv-SE"/>
        </a:p>
      </dgm:t>
    </dgm:pt>
    <dgm:pt modelId="{F363C089-E8B4-425C-A4DC-1F8FF3CD1F48}">
      <dgm:prSet/>
      <dgm:spPr/>
      <dgm:t>
        <a:bodyPr/>
        <a:lstStyle/>
        <a:p>
          <a:r>
            <a:rPr lang="sv-SE"/>
            <a:t>Ev. remiss för 24h-blodtrycksmätning</a:t>
          </a:r>
        </a:p>
      </dgm:t>
    </dgm:pt>
    <dgm:pt modelId="{FA4B6444-AC03-4456-8510-9456B93E030F}" type="parTrans" cxnId="{2235AD8C-2A5D-4644-80A4-864A50CB584F}">
      <dgm:prSet/>
      <dgm:spPr/>
      <dgm:t>
        <a:bodyPr/>
        <a:lstStyle/>
        <a:p>
          <a:endParaRPr lang="sv-SE"/>
        </a:p>
      </dgm:t>
    </dgm:pt>
    <dgm:pt modelId="{0F61663C-F92E-44C3-B033-C247DD0C2045}" type="sibTrans" cxnId="{2235AD8C-2A5D-4644-80A4-864A50CB584F}">
      <dgm:prSet/>
      <dgm:spPr/>
      <dgm:t>
        <a:bodyPr/>
        <a:lstStyle/>
        <a:p>
          <a:endParaRPr lang="sv-SE"/>
        </a:p>
      </dgm:t>
    </dgm:pt>
    <dgm:pt modelId="{552F35BD-5830-46A9-AE16-F6C6319309A4}" type="pres">
      <dgm:prSet presAssocID="{338E8D78-9008-4CE2-A72F-65CD32EDCEF1}" presName="Name0" presStyleCnt="0">
        <dgm:presLayoutVars>
          <dgm:dir/>
          <dgm:animLvl val="lvl"/>
          <dgm:resizeHandles val="exact"/>
        </dgm:presLayoutVars>
      </dgm:prSet>
      <dgm:spPr/>
      <dgm:t>
        <a:bodyPr/>
        <a:lstStyle/>
        <a:p>
          <a:endParaRPr lang="sv-SE"/>
        </a:p>
      </dgm:t>
    </dgm:pt>
    <dgm:pt modelId="{DECD8553-DFF1-4D20-A7BB-AE9762D0D8DA}" type="pres">
      <dgm:prSet presAssocID="{D91E0DE4-43A3-4752-BFCF-ED0FB429978C}" presName="composite" presStyleCnt="0"/>
      <dgm:spPr/>
    </dgm:pt>
    <dgm:pt modelId="{31481BF8-CD8B-475F-BFB9-D1D87ECC7953}" type="pres">
      <dgm:prSet presAssocID="{D91E0DE4-43A3-4752-BFCF-ED0FB429978C}" presName="parTx" presStyleLbl="alignNode1" presStyleIdx="0" presStyleCnt="2">
        <dgm:presLayoutVars>
          <dgm:chMax val="0"/>
          <dgm:chPref val="0"/>
          <dgm:bulletEnabled val="1"/>
        </dgm:presLayoutVars>
      </dgm:prSet>
      <dgm:spPr/>
      <dgm:t>
        <a:bodyPr/>
        <a:lstStyle/>
        <a:p>
          <a:endParaRPr lang="sv-SE"/>
        </a:p>
      </dgm:t>
    </dgm:pt>
    <dgm:pt modelId="{EA088646-0BDC-4E12-8DC6-C3C85B4669AF}" type="pres">
      <dgm:prSet presAssocID="{D91E0DE4-43A3-4752-BFCF-ED0FB429978C}" presName="desTx" presStyleLbl="alignAccFollowNode1" presStyleIdx="0" presStyleCnt="2">
        <dgm:presLayoutVars>
          <dgm:bulletEnabled val="1"/>
        </dgm:presLayoutVars>
      </dgm:prSet>
      <dgm:spPr/>
      <dgm:t>
        <a:bodyPr/>
        <a:lstStyle/>
        <a:p>
          <a:endParaRPr lang="sv-SE"/>
        </a:p>
      </dgm:t>
    </dgm:pt>
    <dgm:pt modelId="{46B6FA7E-CCB0-44DB-B0E5-B346730079D2}" type="pres">
      <dgm:prSet presAssocID="{DAF03993-8F61-466B-A317-2C262C298574}" presName="space" presStyleCnt="0"/>
      <dgm:spPr/>
    </dgm:pt>
    <dgm:pt modelId="{AC067BA4-9557-4C33-A37D-06802FD880D6}" type="pres">
      <dgm:prSet presAssocID="{E87F27F3-2D85-4916-BCED-695097D5DD9F}" presName="composite" presStyleCnt="0"/>
      <dgm:spPr/>
    </dgm:pt>
    <dgm:pt modelId="{40204AED-174C-4843-9848-960BA256D85B}" type="pres">
      <dgm:prSet presAssocID="{E87F27F3-2D85-4916-BCED-695097D5DD9F}" presName="parTx" presStyleLbl="alignNode1" presStyleIdx="1" presStyleCnt="2">
        <dgm:presLayoutVars>
          <dgm:chMax val="0"/>
          <dgm:chPref val="0"/>
          <dgm:bulletEnabled val="1"/>
        </dgm:presLayoutVars>
      </dgm:prSet>
      <dgm:spPr/>
      <dgm:t>
        <a:bodyPr/>
        <a:lstStyle/>
        <a:p>
          <a:endParaRPr lang="sv-SE"/>
        </a:p>
      </dgm:t>
    </dgm:pt>
    <dgm:pt modelId="{9FB89768-732F-4EB7-82B6-F76CDF4970B3}" type="pres">
      <dgm:prSet presAssocID="{E87F27F3-2D85-4916-BCED-695097D5DD9F}" presName="desTx" presStyleLbl="alignAccFollowNode1" presStyleIdx="1" presStyleCnt="2">
        <dgm:presLayoutVars>
          <dgm:bulletEnabled val="1"/>
        </dgm:presLayoutVars>
      </dgm:prSet>
      <dgm:spPr/>
      <dgm:t>
        <a:bodyPr/>
        <a:lstStyle/>
        <a:p>
          <a:endParaRPr lang="sv-SE"/>
        </a:p>
      </dgm:t>
    </dgm:pt>
  </dgm:ptLst>
  <dgm:cxnLst>
    <dgm:cxn modelId="{41F66C96-F92D-4F1F-8E5E-DD536F2532E1}" srcId="{338E8D78-9008-4CE2-A72F-65CD32EDCEF1}" destId="{E87F27F3-2D85-4916-BCED-695097D5DD9F}" srcOrd="1" destOrd="0" parTransId="{E1F18BBF-FE48-4BA0-84E7-9F82F29CDD00}" sibTransId="{8B15B343-2404-4B0D-9F50-1E4F25D09683}"/>
    <dgm:cxn modelId="{0444529F-6658-4ABA-BCD8-FAA23BB0B55F}" srcId="{E87F27F3-2D85-4916-BCED-695097D5DD9F}" destId="{4EA3C7A3-6685-4018-8CFA-CFA39CD7A17A}" srcOrd="2" destOrd="0" parTransId="{E9B6FA41-CEFF-43D0-8C88-6C1C31BAA8B9}" sibTransId="{27215C0C-9D4F-42BA-A41F-7B48714DA26D}"/>
    <dgm:cxn modelId="{62A6D0D7-3ED1-4D40-B9F7-1EAB4C216CD2}" type="presOf" srcId="{478C08E7-DD23-44BA-8D8C-FF643996DC78}" destId="{EA088646-0BDC-4E12-8DC6-C3C85B4669AF}" srcOrd="0" destOrd="12" presId="urn:microsoft.com/office/officeart/2005/8/layout/hList1"/>
    <dgm:cxn modelId="{DF5C6AC8-4BDC-461C-9E01-C25F971BBFCC}" type="presOf" srcId="{2B9E184A-D5C5-4D85-868C-F7749B5A387B}" destId="{EA088646-0BDC-4E12-8DC6-C3C85B4669AF}" srcOrd="0" destOrd="10" presId="urn:microsoft.com/office/officeart/2005/8/layout/hList1"/>
    <dgm:cxn modelId="{AA3E3E90-44AD-4017-A29F-909A505DF1A3}" srcId="{D91E0DE4-43A3-4752-BFCF-ED0FB429978C}" destId="{1904C870-4B1E-4007-A10E-CBEC31B10C54}" srcOrd="4" destOrd="0" parTransId="{76AC93AC-C397-4E79-BA10-FE60019BE721}" sibTransId="{DA361B7A-BAF2-4AC8-84E3-34F86C397742}"/>
    <dgm:cxn modelId="{328F3E2E-DCE4-4672-8D9F-74A9F99F9377}" srcId="{D91E0DE4-43A3-4752-BFCF-ED0FB429978C}" destId="{71A5DA47-B9E3-437A-91D1-18A52C6DD69B}" srcOrd="2" destOrd="0" parTransId="{0DE00768-92EB-4509-8C42-F88AEE73E245}" sibTransId="{63963B20-C6DC-4741-9783-EF635FDE513D}"/>
    <dgm:cxn modelId="{F0C5D9A2-0BA5-414D-B903-100239406FAA}" srcId="{D91E0DE4-43A3-4752-BFCF-ED0FB429978C}" destId="{166907AD-75FB-4C29-9133-2D75369F118A}" srcOrd="7" destOrd="0" parTransId="{2535F650-2C17-4DBD-A241-FEE527BF840A}" sibTransId="{25FA20D1-85DF-49AD-98F2-769885E73E4D}"/>
    <dgm:cxn modelId="{4CEF5566-8E93-4F67-AB5F-ABBBF82DD782}" type="presOf" srcId="{6EB03002-B467-49B9-9783-95039788644F}" destId="{9FB89768-732F-4EB7-82B6-F76CDF4970B3}" srcOrd="0" destOrd="6" presId="urn:microsoft.com/office/officeart/2005/8/layout/hList1"/>
    <dgm:cxn modelId="{66851758-318C-4460-93D0-CB90A94977DD}" type="presOf" srcId="{D91E0DE4-43A3-4752-BFCF-ED0FB429978C}" destId="{31481BF8-CD8B-475F-BFB9-D1D87ECC7953}" srcOrd="0" destOrd="0" presId="urn:microsoft.com/office/officeart/2005/8/layout/hList1"/>
    <dgm:cxn modelId="{099D4137-F512-48B2-8B1E-B76EF923847A}" srcId="{D91E0DE4-43A3-4752-BFCF-ED0FB429978C}" destId="{478C08E7-DD23-44BA-8D8C-FF643996DC78}" srcOrd="12" destOrd="0" parTransId="{7C51BB61-0B68-4A99-AB7B-5BF0B9A1E68D}" sibTransId="{75AD190F-855F-4617-891C-3923DEE8CB52}"/>
    <dgm:cxn modelId="{9976373C-43A8-46B6-B443-A523DE69C260}" srcId="{338E8D78-9008-4CE2-A72F-65CD32EDCEF1}" destId="{D91E0DE4-43A3-4752-BFCF-ED0FB429978C}" srcOrd="0" destOrd="0" parTransId="{8BE50747-C442-450D-827A-4D503BD090B2}" sibTransId="{DAF03993-8F61-466B-A317-2C262C298574}"/>
    <dgm:cxn modelId="{B937C753-6D22-47D4-9371-720B3AA43C66}" srcId="{D91E0DE4-43A3-4752-BFCF-ED0FB429978C}" destId="{AF188CFA-D981-4AE3-80C6-6A23BEE6B22C}" srcOrd="1" destOrd="0" parTransId="{AA367B85-DEBB-451A-A3FA-F39D5F251994}" sibTransId="{FBDF84D7-3D46-438A-A095-6890C4258E20}"/>
    <dgm:cxn modelId="{4C555738-7A82-4F49-BE85-E458E03C17AB}" type="presOf" srcId="{4EA3C7A3-6685-4018-8CFA-CFA39CD7A17A}" destId="{9FB89768-732F-4EB7-82B6-F76CDF4970B3}" srcOrd="0" destOrd="2" presId="urn:microsoft.com/office/officeart/2005/8/layout/hList1"/>
    <dgm:cxn modelId="{70A2041C-9C0D-43FA-9FB0-7B4F22A9B462}" type="presOf" srcId="{4C1860C3-E9E9-4D23-8287-1B4A52FA0A8A}" destId="{9FB89768-732F-4EB7-82B6-F76CDF4970B3}" srcOrd="0" destOrd="7" presId="urn:microsoft.com/office/officeart/2005/8/layout/hList1"/>
    <dgm:cxn modelId="{E21B04D3-7267-439C-9C1B-7CD228C4FE73}" srcId="{D91E0DE4-43A3-4752-BFCF-ED0FB429978C}" destId="{01659A77-F828-4BF8-A6F0-35A2DE456984}" srcOrd="11" destOrd="0" parTransId="{9AC2B971-D4D7-48FE-BD8C-E2767D2BB9D6}" sibTransId="{5738C5F0-532A-47DE-AE34-6A20FE28338E}"/>
    <dgm:cxn modelId="{B9EFFDC6-C636-4214-B18A-BF41B256B380}" type="presOf" srcId="{79132846-3796-45B6-8493-1C6367E374CD}" destId="{9FB89768-732F-4EB7-82B6-F76CDF4970B3}" srcOrd="0" destOrd="9" presId="urn:microsoft.com/office/officeart/2005/8/layout/hList1"/>
    <dgm:cxn modelId="{E803FBB7-9186-4353-95BA-AE71333D64B6}" srcId="{D91E0DE4-43A3-4752-BFCF-ED0FB429978C}" destId="{570A0E44-CD0A-497B-8DB0-3746C1634BB0}" srcOrd="13" destOrd="0" parTransId="{786C9C1A-5E3F-4006-8AC8-828B789D12BE}" sibTransId="{46E0AA1D-59D9-415B-A380-3E44ADE7209B}"/>
    <dgm:cxn modelId="{231AA49F-B6C3-4F11-BE30-376A10C17C0F}" srcId="{E87F27F3-2D85-4916-BCED-695097D5DD9F}" destId="{A95505ED-DC43-4782-8915-A5BCDDFF299E}" srcOrd="3" destOrd="0" parTransId="{614F414D-D3D4-4F55-B0B5-608D8028C69C}" sibTransId="{0DA8AA72-7E7B-47BA-BAA5-8560313A00D2}"/>
    <dgm:cxn modelId="{4570BA25-8B22-46FF-89CC-92B9BB81B9E4}" type="presOf" srcId="{47E35079-1A30-4787-B902-2170A8CB0A8C}" destId="{EA088646-0BDC-4E12-8DC6-C3C85B4669AF}" srcOrd="0" destOrd="5" presId="urn:microsoft.com/office/officeart/2005/8/layout/hList1"/>
    <dgm:cxn modelId="{BD1C22DF-FE50-4BEE-8C0A-3F29216ABD3A}" srcId="{E87F27F3-2D85-4916-BCED-695097D5DD9F}" destId="{79132846-3796-45B6-8493-1C6367E374CD}" srcOrd="9" destOrd="0" parTransId="{3AC35C96-2A69-4E23-A6CD-239D77C7B3E3}" sibTransId="{569A646A-06DC-4285-AA02-0020DF999451}"/>
    <dgm:cxn modelId="{23EC61D5-5F36-48F6-B310-36B77C9D1AAB}" srcId="{E87F27F3-2D85-4916-BCED-695097D5DD9F}" destId="{AF73482F-7C88-469E-8D48-48E16CE8AA20}" srcOrd="0" destOrd="0" parTransId="{649B76F8-D3A5-455F-A0C5-34DDD156C61E}" sibTransId="{11B655B3-24C4-4920-A935-F0DA3ACC5935}"/>
    <dgm:cxn modelId="{B151935A-79B2-47C4-BFD9-297FE80EA7C5}" type="presOf" srcId="{CC1FEB67-3746-4769-8029-C8D67843D72A}" destId="{9FB89768-732F-4EB7-82B6-F76CDF4970B3}" srcOrd="0" destOrd="4" presId="urn:microsoft.com/office/officeart/2005/8/layout/hList1"/>
    <dgm:cxn modelId="{AEE14BE6-450C-4D08-9394-F990F9B5C2BF}" type="presOf" srcId="{71A5DA47-B9E3-437A-91D1-18A52C6DD69B}" destId="{EA088646-0BDC-4E12-8DC6-C3C85B4669AF}" srcOrd="0" destOrd="2" presId="urn:microsoft.com/office/officeart/2005/8/layout/hList1"/>
    <dgm:cxn modelId="{37B2A7C3-0394-4B78-9F3F-C5C1686E2B80}" type="presOf" srcId="{2CAC13FE-7A41-435D-8835-9D3098CA7129}" destId="{EA088646-0BDC-4E12-8DC6-C3C85B4669AF}" srcOrd="0" destOrd="0" presId="urn:microsoft.com/office/officeart/2005/8/layout/hList1"/>
    <dgm:cxn modelId="{EAC86FF9-A67E-42E1-A2BE-58545628B967}" srcId="{D91E0DE4-43A3-4752-BFCF-ED0FB429978C}" destId="{C9DBA5F5-4971-4D85-91EB-AAA99247CE38}" srcOrd="8" destOrd="0" parTransId="{BB2A3FAE-9E90-459A-8DE7-8A9739FC59DE}" sibTransId="{3F63D0C2-C160-4E94-8A70-2B0B93AE2236}"/>
    <dgm:cxn modelId="{4BEF63D6-73E9-43B6-8D5C-6832E2AFCB18}" type="presOf" srcId="{C9DBA5F5-4971-4D85-91EB-AAA99247CE38}" destId="{EA088646-0BDC-4E12-8DC6-C3C85B4669AF}" srcOrd="0" destOrd="8" presId="urn:microsoft.com/office/officeart/2005/8/layout/hList1"/>
    <dgm:cxn modelId="{3826D9FE-FC9B-4A38-B2D0-5A88C5C91C97}" srcId="{D91E0DE4-43A3-4752-BFCF-ED0FB429978C}" destId="{758D8B3C-EF98-4F3E-A4A6-FA68BB964A68}" srcOrd="6" destOrd="0" parTransId="{B936260E-F01C-4963-97BC-6E3618A5B19E}" sibTransId="{3E63560E-1D87-4B21-9FEB-332291A1CD83}"/>
    <dgm:cxn modelId="{1BA88CF3-9350-445B-870E-9707C9706CC9}" type="presOf" srcId="{AF73482F-7C88-469E-8D48-48E16CE8AA20}" destId="{9FB89768-732F-4EB7-82B6-F76CDF4970B3}" srcOrd="0" destOrd="0" presId="urn:microsoft.com/office/officeart/2005/8/layout/hList1"/>
    <dgm:cxn modelId="{7545003F-83C5-455A-A036-95B99D36DABA}" type="presOf" srcId="{01659A77-F828-4BF8-A6F0-35A2DE456984}" destId="{EA088646-0BDC-4E12-8DC6-C3C85B4669AF}" srcOrd="0" destOrd="11" presId="urn:microsoft.com/office/officeart/2005/8/layout/hList1"/>
    <dgm:cxn modelId="{BFD63C45-1ADB-4DEA-987E-7689E99E2697}" type="presOf" srcId="{F363C089-E8B4-425C-A4DC-1F8FF3CD1F48}" destId="{9FB89768-732F-4EB7-82B6-F76CDF4970B3}" srcOrd="0" destOrd="11" presId="urn:microsoft.com/office/officeart/2005/8/layout/hList1"/>
    <dgm:cxn modelId="{90A1F836-4661-412E-8251-9B3C7FC61F7D}" srcId="{D91E0DE4-43A3-4752-BFCF-ED0FB429978C}" destId="{2B9E184A-D5C5-4D85-868C-F7749B5A387B}" srcOrd="10" destOrd="0" parTransId="{BD8DC0DA-0318-402E-8A0F-D5F4DD4590DF}" sibTransId="{69F23F74-81AA-43B4-9D2D-A39035B87E04}"/>
    <dgm:cxn modelId="{6D8EA5AE-F5B5-4F1C-A04E-E7AD8DCBBE41}" type="presOf" srcId="{E87F27F3-2D85-4916-BCED-695097D5DD9F}" destId="{40204AED-174C-4843-9848-960BA256D85B}" srcOrd="0" destOrd="0" presId="urn:microsoft.com/office/officeart/2005/8/layout/hList1"/>
    <dgm:cxn modelId="{BA5DDEE0-51A0-4E16-893C-E04CF1E0DD5C}" srcId="{D91E0DE4-43A3-4752-BFCF-ED0FB429978C}" destId="{47E35079-1A30-4787-B902-2170A8CB0A8C}" srcOrd="5" destOrd="0" parTransId="{3C576413-B0F9-4984-8EE4-1AC20A4AEB56}" sibTransId="{20192A1A-E235-4991-9FCB-342E070EA4B2}"/>
    <dgm:cxn modelId="{BC053F28-8841-4A13-B0F2-CC1266CD0D6A}" srcId="{E87F27F3-2D85-4916-BCED-695097D5DD9F}" destId="{CC1FEB67-3746-4769-8029-C8D67843D72A}" srcOrd="4" destOrd="0" parTransId="{E25FCE86-E605-40AB-B714-C8AAAD332C68}" sibTransId="{F9C38657-4F63-496B-A9C2-E0620383E57F}"/>
    <dgm:cxn modelId="{DDDB0888-3543-4644-9383-278D89CF17CA}" srcId="{D91E0DE4-43A3-4752-BFCF-ED0FB429978C}" destId="{2CAC13FE-7A41-435D-8835-9D3098CA7129}" srcOrd="0" destOrd="0" parTransId="{DFE54749-A51E-4676-8FC1-75965CCC626A}" sibTransId="{A4B5F828-7518-402C-A6B5-39DF4B59015E}"/>
    <dgm:cxn modelId="{4544C80E-06F6-4A43-A1DF-39D68DFE9633}" type="presOf" srcId="{AB291410-2445-4953-82AD-D2B7D41E137B}" destId="{9FB89768-732F-4EB7-82B6-F76CDF4970B3}" srcOrd="0" destOrd="8" presId="urn:microsoft.com/office/officeart/2005/8/layout/hList1"/>
    <dgm:cxn modelId="{E2094962-E280-4923-A0C3-72A78B7D3CB5}" srcId="{E87F27F3-2D85-4916-BCED-695097D5DD9F}" destId="{6EB03002-B467-49B9-9783-95039788644F}" srcOrd="6" destOrd="0" parTransId="{97F80ADD-FCD3-40FD-BC72-A7B8EE122D7F}" sibTransId="{FC055F68-8220-410A-9C81-1F9B9C57D928}"/>
    <dgm:cxn modelId="{7AF1B319-89DF-44E1-AD79-ED8CC5424863}" type="presOf" srcId="{1904C870-4B1E-4007-A10E-CBEC31B10C54}" destId="{EA088646-0BDC-4E12-8DC6-C3C85B4669AF}" srcOrd="0" destOrd="4" presId="urn:microsoft.com/office/officeart/2005/8/layout/hList1"/>
    <dgm:cxn modelId="{12BD5C58-50F6-4FBD-9D12-A4556877CC60}" srcId="{D91E0DE4-43A3-4752-BFCF-ED0FB429978C}" destId="{4EA0D1A8-EE37-4B90-9FA1-3DE14C8F8ACB}" srcOrd="3" destOrd="0" parTransId="{2CEFE493-C871-4160-9574-991E1DE4E6AF}" sibTransId="{D9B13A75-B11C-4C6A-966A-A9F55595A000}"/>
    <dgm:cxn modelId="{8025783C-5159-4D0A-8BE8-2124EB9C500F}" type="presOf" srcId="{570A0E44-CD0A-497B-8DB0-3746C1634BB0}" destId="{EA088646-0BDC-4E12-8DC6-C3C85B4669AF}" srcOrd="0" destOrd="13" presId="urn:microsoft.com/office/officeart/2005/8/layout/hList1"/>
    <dgm:cxn modelId="{C294466D-834D-4C02-A85B-EF8E30EADB4F}" srcId="{E87F27F3-2D85-4916-BCED-695097D5DD9F}" destId="{93D0D0F7-929A-4D69-8270-F02BF6488DC1}" srcOrd="1" destOrd="0" parTransId="{9D160095-DBE1-43C5-804D-8E876D175983}" sibTransId="{E50262D8-335C-41BE-8376-DE42B75C6AA3}"/>
    <dgm:cxn modelId="{AF3BEC5D-07DB-41C2-BD15-89CB8997C30F}" type="presOf" srcId="{AF188CFA-D981-4AE3-80C6-6A23BEE6B22C}" destId="{EA088646-0BDC-4E12-8DC6-C3C85B4669AF}" srcOrd="0" destOrd="1" presId="urn:microsoft.com/office/officeart/2005/8/layout/hList1"/>
    <dgm:cxn modelId="{7AA64B2B-3F7C-4003-BA9C-ED299D943B97}" type="presOf" srcId="{758D8B3C-EF98-4F3E-A4A6-FA68BB964A68}" destId="{EA088646-0BDC-4E12-8DC6-C3C85B4669AF}" srcOrd="0" destOrd="6" presId="urn:microsoft.com/office/officeart/2005/8/layout/hList1"/>
    <dgm:cxn modelId="{28311013-ABF7-4680-ACE7-CC56A5FA886C}" srcId="{E87F27F3-2D85-4916-BCED-695097D5DD9F}" destId="{AB291410-2445-4953-82AD-D2B7D41E137B}" srcOrd="8" destOrd="0" parTransId="{C5F424BE-85C4-47D4-B441-34301C7D2FAF}" sibTransId="{EA2A0B82-60F9-40A6-B175-F8D3933F4C41}"/>
    <dgm:cxn modelId="{E16CF2C6-A3FD-41E9-99DC-96B08BAB0A5D}" srcId="{E87F27F3-2D85-4916-BCED-695097D5DD9F}" destId="{E139A083-6AEC-4AC3-A654-AB068146CF03}" srcOrd="10" destOrd="0" parTransId="{45B2754B-EC51-463A-A8A8-18CDFB278AEB}" sibTransId="{35ABC54F-E731-4ECC-BFFA-D08B9D4A7306}"/>
    <dgm:cxn modelId="{2235AD8C-2A5D-4644-80A4-864A50CB584F}" srcId="{E87F27F3-2D85-4916-BCED-695097D5DD9F}" destId="{F363C089-E8B4-425C-A4DC-1F8FF3CD1F48}" srcOrd="11" destOrd="0" parTransId="{FA4B6444-AC03-4456-8510-9456B93E030F}" sibTransId="{0F61663C-F92E-44C3-B033-C247DD0C2045}"/>
    <dgm:cxn modelId="{862B1FC0-392B-47D1-AE5D-500FF7E57541}" type="presOf" srcId="{E139A083-6AEC-4AC3-A654-AB068146CF03}" destId="{9FB89768-732F-4EB7-82B6-F76CDF4970B3}" srcOrd="0" destOrd="10" presId="urn:microsoft.com/office/officeart/2005/8/layout/hList1"/>
    <dgm:cxn modelId="{81A8F84F-DCFD-4F3E-AC17-44F1EF830988}" type="presOf" srcId="{93D0D0F7-929A-4D69-8270-F02BF6488DC1}" destId="{9FB89768-732F-4EB7-82B6-F76CDF4970B3}" srcOrd="0" destOrd="1" presId="urn:microsoft.com/office/officeart/2005/8/layout/hList1"/>
    <dgm:cxn modelId="{62D28C06-4927-470F-8978-73A5BE961AF6}" type="presOf" srcId="{4EA0D1A8-EE37-4B90-9FA1-3DE14C8F8ACB}" destId="{EA088646-0BDC-4E12-8DC6-C3C85B4669AF}" srcOrd="0" destOrd="3" presId="urn:microsoft.com/office/officeart/2005/8/layout/hList1"/>
    <dgm:cxn modelId="{ED87B278-E308-4BA9-97C6-C63048D17FCC}" type="presOf" srcId="{2E95A5C9-B507-496E-9ED4-277A74861BF6}" destId="{9FB89768-732F-4EB7-82B6-F76CDF4970B3}" srcOrd="0" destOrd="5" presId="urn:microsoft.com/office/officeart/2005/8/layout/hList1"/>
    <dgm:cxn modelId="{0EF44C4B-D1C9-4020-8583-999FCDCE7133}" srcId="{E87F27F3-2D85-4916-BCED-695097D5DD9F}" destId="{4C1860C3-E9E9-4D23-8287-1B4A52FA0A8A}" srcOrd="7" destOrd="0" parTransId="{E1286072-09C6-447A-88A1-2388A1DED770}" sibTransId="{92F1FEBF-DB8C-49C2-A325-3494EA8F188F}"/>
    <dgm:cxn modelId="{9C9AA736-5143-4233-9A44-6075834EB890}" type="presOf" srcId="{11590E6A-A876-4435-819B-005EAB166739}" destId="{EA088646-0BDC-4E12-8DC6-C3C85B4669AF}" srcOrd="0" destOrd="9" presId="urn:microsoft.com/office/officeart/2005/8/layout/hList1"/>
    <dgm:cxn modelId="{5214E1C5-C1ED-45D7-805A-D0797F1AA5EF}" srcId="{D91E0DE4-43A3-4752-BFCF-ED0FB429978C}" destId="{11590E6A-A876-4435-819B-005EAB166739}" srcOrd="9" destOrd="0" parTransId="{EB92DA82-8E94-4915-9C69-4BF226845863}" sibTransId="{FDBF73FA-D938-4B27-A0E3-6422450223DF}"/>
    <dgm:cxn modelId="{E5336D76-F622-4C48-A92F-39062ED28C9A}" type="presOf" srcId="{166907AD-75FB-4C29-9133-2D75369F118A}" destId="{EA088646-0BDC-4E12-8DC6-C3C85B4669AF}" srcOrd="0" destOrd="7" presId="urn:microsoft.com/office/officeart/2005/8/layout/hList1"/>
    <dgm:cxn modelId="{3D262CC8-1F03-428B-AF25-0892FB342857}" type="presOf" srcId="{338E8D78-9008-4CE2-A72F-65CD32EDCEF1}" destId="{552F35BD-5830-46A9-AE16-F6C6319309A4}" srcOrd="0" destOrd="0" presId="urn:microsoft.com/office/officeart/2005/8/layout/hList1"/>
    <dgm:cxn modelId="{4FDE0CC4-F589-468A-85A4-2CE288515A76}" srcId="{E87F27F3-2D85-4916-BCED-695097D5DD9F}" destId="{2E95A5C9-B507-496E-9ED4-277A74861BF6}" srcOrd="5" destOrd="0" parTransId="{391AFE12-F6FD-4AA7-9494-D92EE52D75B6}" sibTransId="{ABB10EB4-56AA-4E8F-B9AB-431904374467}"/>
    <dgm:cxn modelId="{41825424-F976-4B1E-BE0D-86E492768C24}" type="presOf" srcId="{A95505ED-DC43-4782-8915-A5BCDDFF299E}" destId="{9FB89768-732F-4EB7-82B6-F76CDF4970B3}" srcOrd="0" destOrd="3" presId="urn:microsoft.com/office/officeart/2005/8/layout/hList1"/>
    <dgm:cxn modelId="{F0A9DF9B-F321-4C1C-B10F-42F489DF7698}" type="presParOf" srcId="{552F35BD-5830-46A9-AE16-F6C6319309A4}" destId="{DECD8553-DFF1-4D20-A7BB-AE9762D0D8DA}" srcOrd="0" destOrd="0" presId="urn:microsoft.com/office/officeart/2005/8/layout/hList1"/>
    <dgm:cxn modelId="{D7ECB932-410A-4B9F-83E4-2514E21F8AFC}" type="presParOf" srcId="{DECD8553-DFF1-4D20-A7BB-AE9762D0D8DA}" destId="{31481BF8-CD8B-475F-BFB9-D1D87ECC7953}" srcOrd="0" destOrd="0" presId="urn:microsoft.com/office/officeart/2005/8/layout/hList1"/>
    <dgm:cxn modelId="{B7B8A5B7-1335-4347-B347-9FFF9B4BE682}" type="presParOf" srcId="{DECD8553-DFF1-4D20-A7BB-AE9762D0D8DA}" destId="{EA088646-0BDC-4E12-8DC6-C3C85B4669AF}" srcOrd="1" destOrd="0" presId="urn:microsoft.com/office/officeart/2005/8/layout/hList1"/>
    <dgm:cxn modelId="{BD777580-A671-4323-9E1D-E0C555271C58}" type="presParOf" srcId="{552F35BD-5830-46A9-AE16-F6C6319309A4}" destId="{46B6FA7E-CCB0-44DB-B0E5-B346730079D2}" srcOrd="1" destOrd="0" presId="urn:microsoft.com/office/officeart/2005/8/layout/hList1"/>
    <dgm:cxn modelId="{5D840D80-C691-4A9B-8C0C-F4E5A60764FB}" type="presParOf" srcId="{552F35BD-5830-46A9-AE16-F6C6319309A4}" destId="{AC067BA4-9557-4C33-A37D-06802FD880D6}" srcOrd="2" destOrd="0" presId="urn:microsoft.com/office/officeart/2005/8/layout/hList1"/>
    <dgm:cxn modelId="{C245C2B4-F614-48D8-9DBF-BBC0032E6F26}" type="presParOf" srcId="{AC067BA4-9557-4C33-A37D-06802FD880D6}" destId="{40204AED-174C-4843-9848-960BA256D85B}" srcOrd="0" destOrd="0" presId="urn:microsoft.com/office/officeart/2005/8/layout/hList1"/>
    <dgm:cxn modelId="{615892B0-054A-4C7F-8C6B-19A308766BCC}" type="presParOf" srcId="{AC067BA4-9557-4C33-A37D-06802FD880D6}" destId="{9FB89768-732F-4EB7-82B6-F76CDF4970B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92B186-2A71-4CCE-BAA5-34A0DD262422}" type="doc">
      <dgm:prSet loTypeId="urn:microsoft.com/office/officeart/2009/3/layout/CircleRelationship" loCatId="relationship" qsTypeId="urn:microsoft.com/office/officeart/2005/8/quickstyle/3d3" qsCatId="3D" csTypeId="urn:microsoft.com/office/officeart/2005/8/colors/accent1_2" csCatId="accent1" phldr="1"/>
      <dgm:spPr/>
      <dgm:t>
        <a:bodyPr/>
        <a:lstStyle/>
        <a:p>
          <a:endParaRPr lang="sv-SE"/>
        </a:p>
      </dgm:t>
    </dgm:pt>
    <dgm:pt modelId="{24445B8A-029A-421F-93EE-02DA270375ED}">
      <dgm:prSet phldrT="[Text]"/>
      <dgm:spPr/>
      <dgm:t>
        <a:bodyPr/>
        <a:lstStyle/>
        <a:p>
          <a:r>
            <a:rPr lang="sv-SE" b="1" dirty="0" smtClean="0"/>
            <a:t>TILLSAMMANS</a:t>
          </a:r>
          <a:endParaRPr lang="sv-SE" b="1" dirty="0"/>
        </a:p>
      </dgm:t>
    </dgm:pt>
    <dgm:pt modelId="{5A1ED077-9B22-4D46-80AD-3D778786E5C0}" type="parTrans" cxnId="{D154B4CD-89FF-4FB3-A9E2-410B7E4456E7}">
      <dgm:prSet/>
      <dgm:spPr/>
      <dgm:t>
        <a:bodyPr/>
        <a:lstStyle/>
        <a:p>
          <a:endParaRPr lang="sv-SE"/>
        </a:p>
      </dgm:t>
    </dgm:pt>
    <dgm:pt modelId="{5D93FD05-A44A-4FE1-BB4B-7478F7358B80}" type="sibTrans" cxnId="{D154B4CD-89FF-4FB3-A9E2-410B7E4456E7}">
      <dgm:prSet/>
      <dgm:spPr/>
      <dgm:t>
        <a:bodyPr/>
        <a:lstStyle/>
        <a:p>
          <a:endParaRPr lang="sv-SE"/>
        </a:p>
      </dgm:t>
    </dgm:pt>
    <dgm:pt modelId="{D813F7D4-49FC-4057-B399-087E79B96431}">
      <dgm:prSet phldrT="[Text]" custT="1"/>
      <dgm:spPr/>
      <dgm:t>
        <a:bodyPr/>
        <a:lstStyle/>
        <a:p>
          <a:r>
            <a:rPr lang="sv-SE" sz="1200" dirty="0" smtClean="0"/>
            <a:t>Patient</a:t>
          </a:r>
          <a:endParaRPr lang="sv-SE" sz="1200" dirty="0"/>
        </a:p>
      </dgm:t>
    </dgm:pt>
    <dgm:pt modelId="{EA6FD403-E1DB-4B48-826C-557B75C0E52D}" type="parTrans" cxnId="{AEC53F4D-0DC9-4A16-B571-6A279F629105}">
      <dgm:prSet/>
      <dgm:spPr/>
      <dgm:t>
        <a:bodyPr/>
        <a:lstStyle/>
        <a:p>
          <a:endParaRPr lang="sv-SE"/>
        </a:p>
      </dgm:t>
    </dgm:pt>
    <dgm:pt modelId="{BC920094-175C-41B7-91D6-39E102055CC1}" type="sibTrans" cxnId="{AEC53F4D-0DC9-4A16-B571-6A279F629105}">
      <dgm:prSet/>
      <dgm:spPr/>
      <dgm:t>
        <a:bodyPr/>
        <a:lstStyle/>
        <a:p>
          <a:endParaRPr lang="sv-SE"/>
        </a:p>
      </dgm:t>
    </dgm:pt>
    <dgm:pt modelId="{7C49BF07-3F57-4D63-BB55-054D8670B0F5}">
      <dgm:prSet phldrT="[Text]" custT="1"/>
      <dgm:spPr/>
      <dgm:t>
        <a:bodyPr/>
        <a:lstStyle/>
        <a:p>
          <a:r>
            <a:rPr lang="sv-SE" sz="1200" dirty="0" smtClean="0"/>
            <a:t>Personal</a:t>
          </a:r>
          <a:endParaRPr lang="sv-SE" sz="1200" dirty="0"/>
        </a:p>
      </dgm:t>
    </dgm:pt>
    <dgm:pt modelId="{74426064-AF23-4832-80C3-C9DF2976065F}" type="parTrans" cxnId="{084A58B8-6FDA-45EC-8E33-880A291D05FF}">
      <dgm:prSet/>
      <dgm:spPr/>
      <dgm:t>
        <a:bodyPr/>
        <a:lstStyle/>
        <a:p>
          <a:endParaRPr lang="sv-SE"/>
        </a:p>
      </dgm:t>
    </dgm:pt>
    <dgm:pt modelId="{796D4916-DFAB-4AD2-9282-B09E55ED9769}" type="sibTrans" cxnId="{084A58B8-6FDA-45EC-8E33-880A291D05FF}">
      <dgm:prSet/>
      <dgm:spPr/>
      <dgm:t>
        <a:bodyPr/>
        <a:lstStyle/>
        <a:p>
          <a:endParaRPr lang="sv-SE"/>
        </a:p>
      </dgm:t>
    </dgm:pt>
    <dgm:pt modelId="{EA159C91-25DD-4006-921F-2E0EE0844942}">
      <dgm:prSet phldrT="[Text]" custT="1"/>
      <dgm:spPr/>
      <dgm:t>
        <a:bodyPr/>
        <a:lstStyle/>
        <a:p>
          <a:r>
            <a:rPr lang="sv-SE" sz="1200" dirty="0" smtClean="0"/>
            <a:t>Kunskap</a:t>
          </a:r>
          <a:endParaRPr lang="sv-SE" sz="1200" dirty="0"/>
        </a:p>
      </dgm:t>
    </dgm:pt>
    <dgm:pt modelId="{441A8D34-0C94-4F1F-9F8C-FDEC304C5E46}" type="parTrans" cxnId="{B2862F2A-102A-4CF1-9D7F-92B195579589}">
      <dgm:prSet/>
      <dgm:spPr/>
      <dgm:t>
        <a:bodyPr/>
        <a:lstStyle/>
        <a:p>
          <a:endParaRPr lang="sv-SE"/>
        </a:p>
      </dgm:t>
    </dgm:pt>
    <dgm:pt modelId="{E09FA1C1-8DFE-4F71-8EEE-B6FCD1701444}" type="sibTrans" cxnId="{B2862F2A-102A-4CF1-9D7F-92B195579589}">
      <dgm:prSet/>
      <dgm:spPr/>
      <dgm:t>
        <a:bodyPr/>
        <a:lstStyle/>
        <a:p>
          <a:endParaRPr lang="sv-SE"/>
        </a:p>
      </dgm:t>
    </dgm:pt>
    <dgm:pt modelId="{1D1DAD32-ABEF-420C-801F-9A92F34016FB}">
      <dgm:prSet phldrT="[Text]" custT="1"/>
      <dgm:spPr/>
      <dgm:t>
        <a:bodyPr/>
        <a:lstStyle/>
        <a:p>
          <a:r>
            <a:rPr lang="sv-SE" sz="1200" dirty="0" smtClean="0"/>
            <a:t>Trygghet</a:t>
          </a:r>
          <a:endParaRPr lang="sv-SE" sz="1200" dirty="0"/>
        </a:p>
      </dgm:t>
    </dgm:pt>
    <dgm:pt modelId="{1448E398-C199-469F-8031-8CDD1D246B52}" type="parTrans" cxnId="{76D1DB0F-7007-493F-893F-2DD197BCAE31}">
      <dgm:prSet/>
      <dgm:spPr/>
      <dgm:t>
        <a:bodyPr/>
        <a:lstStyle/>
        <a:p>
          <a:endParaRPr lang="sv-SE"/>
        </a:p>
      </dgm:t>
    </dgm:pt>
    <dgm:pt modelId="{5CF9AED8-29E7-46B0-B933-731922177D3E}" type="sibTrans" cxnId="{76D1DB0F-7007-493F-893F-2DD197BCAE31}">
      <dgm:prSet/>
      <dgm:spPr/>
      <dgm:t>
        <a:bodyPr/>
        <a:lstStyle/>
        <a:p>
          <a:endParaRPr lang="sv-SE"/>
        </a:p>
      </dgm:t>
    </dgm:pt>
    <dgm:pt modelId="{8C86BEA6-CEA6-4041-95E1-54BA35BC3BFE}">
      <dgm:prSet phldrT="[Text]" custT="1"/>
      <dgm:spPr/>
      <dgm:t>
        <a:bodyPr/>
        <a:lstStyle/>
        <a:p>
          <a:r>
            <a:rPr lang="sv-SE" sz="1200" dirty="0" smtClean="0"/>
            <a:t>Delaktighet</a:t>
          </a:r>
          <a:endParaRPr lang="sv-SE" sz="1200" dirty="0"/>
        </a:p>
      </dgm:t>
    </dgm:pt>
    <dgm:pt modelId="{2CEE337A-5AF1-4BD1-B29E-3754363309EB}" type="parTrans" cxnId="{C4EC2BF1-5D7D-4B57-83E0-E7F7C9DF42CD}">
      <dgm:prSet/>
      <dgm:spPr/>
      <dgm:t>
        <a:bodyPr/>
        <a:lstStyle/>
        <a:p>
          <a:endParaRPr lang="sv-SE"/>
        </a:p>
      </dgm:t>
    </dgm:pt>
    <dgm:pt modelId="{C20D9C25-7650-4AED-8CA3-318D9ACA4B78}" type="sibTrans" cxnId="{C4EC2BF1-5D7D-4B57-83E0-E7F7C9DF42CD}">
      <dgm:prSet/>
      <dgm:spPr/>
      <dgm:t>
        <a:bodyPr/>
        <a:lstStyle/>
        <a:p>
          <a:endParaRPr lang="sv-SE"/>
        </a:p>
      </dgm:t>
    </dgm:pt>
    <dgm:pt modelId="{36CAF5BB-5761-4BF6-93AB-B672D86321A9}" type="pres">
      <dgm:prSet presAssocID="{F892B186-2A71-4CCE-BAA5-34A0DD262422}" presName="Name0" presStyleCnt="0">
        <dgm:presLayoutVars>
          <dgm:chMax val="1"/>
          <dgm:chPref val="1"/>
        </dgm:presLayoutVars>
      </dgm:prSet>
      <dgm:spPr/>
      <dgm:t>
        <a:bodyPr/>
        <a:lstStyle/>
        <a:p>
          <a:endParaRPr lang="sv-SE"/>
        </a:p>
      </dgm:t>
    </dgm:pt>
    <dgm:pt modelId="{D22782B3-3BE1-46DA-9F7C-31D55CED70D1}" type="pres">
      <dgm:prSet presAssocID="{24445B8A-029A-421F-93EE-02DA270375ED}" presName="Parent" presStyleLbl="node0" presStyleIdx="0" presStyleCnt="1">
        <dgm:presLayoutVars>
          <dgm:chMax val="5"/>
          <dgm:chPref val="5"/>
        </dgm:presLayoutVars>
      </dgm:prSet>
      <dgm:spPr/>
      <dgm:t>
        <a:bodyPr/>
        <a:lstStyle/>
        <a:p>
          <a:endParaRPr lang="sv-SE"/>
        </a:p>
      </dgm:t>
    </dgm:pt>
    <dgm:pt modelId="{0CA4697C-4B57-46D9-B898-07CDE2A1046D}" type="pres">
      <dgm:prSet presAssocID="{24445B8A-029A-421F-93EE-02DA270375ED}" presName="Accent2" presStyleLbl="node1" presStyleIdx="0" presStyleCnt="19"/>
      <dgm:spPr/>
    </dgm:pt>
    <dgm:pt modelId="{0B9331D6-D73D-43AD-9D5F-36AF3A76AEFC}" type="pres">
      <dgm:prSet presAssocID="{24445B8A-029A-421F-93EE-02DA270375ED}" presName="Accent3" presStyleLbl="node1" presStyleIdx="1" presStyleCnt="19"/>
      <dgm:spPr/>
    </dgm:pt>
    <dgm:pt modelId="{C3EC1804-7012-4297-843D-FDD13727217D}" type="pres">
      <dgm:prSet presAssocID="{24445B8A-029A-421F-93EE-02DA270375ED}" presName="Accent4" presStyleLbl="node1" presStyleIdx="2" presStyleCnt="19"/>
      <dgm:spPr/>
    </dgm:pt>
    <dgm:pt modelId="{84E40795-0DA3-4151-8538-1F0665B8B9A8}" type="pres">
      <dgm:prSet presAssocID="{24445B8A-029A-421F-93EE-02DA270375ED}" presName="Accent5" presStyleLbl="node1" presStyleIdx="3" presStyleCnt="19"/>
      <dgm:spPr/>
    </dgm:pt>
    <dgm:pt modelId="{9C47F587-79AF-49A4-8F8C-ED38F4BBAAA6}" type="pres">
      <dgm:prSet presAssocID="{24445B8A-029A-421F-93EE-02DA270375ED}" presName="Accent6" presStyleLbl="node1" presStyleIdx="4" presStyleCnt="19"/>
      <dgm:spPr/>
    </dgm:pt>
    <dgm:pt modelId="{EF2614A9-81E7-48A5-A9D8-9CD0879255F8}" type="pres">
      <dgm:prSet presAssocID="{D813F7D4-49FC-4057-B399-087E79B96431}" presName="Child1" presStyleLbl="node1" presStyleIdx="5" presStyleCnt="19" custScaleX="100126" custScaleY="98392">
        <dgm:presLayoutVars>
          <dgm:chMax val="0"/>
          <dgm:chPref val="0"/>
        </dgm:presLayoutVars>
      </dgm:prSet>
      <dgm:spPr/>
      <dgm:t>
        <a:bodyPr/>
        <a:lstStyle/>
        <a:p>
          <a:endParaRPr lang="sv-SE"/>
        </a:p>
      </dgm:t>
    </dgm:pt>
    <dgm:pt modelId="{D6449841-63F2-4FF8-B769-D8C67DE8DF2A}" type="pres">
      <dgm:prSet presAssocID="{D813F7D4-49FC-4057-B399-087E79B96431}" presName="Accent7" presStyleCnt="0"/>
      <dgm:spPr/>
    </dgm:pt>
    <dgm:pt modelId="{755970BB-0BA1-4CB4-BAF3-C2B099169029}" type="pres">
      <dgm:prSet presAssocID="{D813F7D4-49FC-4057-B399-087E79B96431}" presName="AccentHold1" presStyleLbl="node1" presStyleIdx="6" presStyleCnt="19"/>
      <dgm:spPr/>
    </dgm:pt>
    <dgm:pt modelId="{0A4B6720-3801-4474-8F06-4B1D227F7FF1}" type="pres">
      <dgm:prSet presAssocID="{D813F7D4-49FC-4057-B399-087E79B96431}" presName="Accent8" presStyleCnt="0"/>
      <dgm:spPr/>
    </dgm:pt>
    <dgm:pt modelId="{BD884C52-4E0A-4574-8CA9-9A53CE8A12C2}" type="pres">
      <dgm:prSet presAssocID="{D813F7D4-49FC-4057-B399-087E79B96431}" presName="AccentHold2" presStyleLbl="node1" presStyleIdx="7" presStyleCnt="19"/>
      <dgm:spPr/>
    </dgm:pt>
    <dgm:pt modelId="{BF06AD4C-F207-428E-A6B7-8C0699667C21}" type="pres">
      <dgm:prSet presAssocID="{7C49BF07-3F57-4D63-BB55-054D8670B0F5}" presName="Child2" presStyleLbl="node1" presStyleIdx="8" presStyleCnt="19" custScaleX="100126" custScaleY="98392">
        <dgm:presLayoutVars>
          <dgm:chMax val="0"/>
          <dgm:chPref val="0"/>
        </dgm:presLayoutVars>
      </dgm:prSet>
      <dgm:spPr/>
      <dgm:t>
        <a:bodyPr/>
        <a:lstStyle/>
        <a:p>
          <a:endParaRPr lang="sv-SE"/>
        </a:p>
      </dgm:t>
    </dgm:pt>
    <dgm:pt modelId="{0083E766-3BDD-487F-9076-2FCF213A900B}" type="pres">
      <dgm:prSet presAssocID="{7C49BF07-3F57-4D63-BB55-054D8670B0F5}" presName="Accent9" presStyleCnt="0"/>
      <dgm:spPr/>
    </dgm:pt>
    <dgm:pt modelId="{0CBDF656-2B72-4439-B2A8-7642AEF1B8C7}" type="pres">
      <dgm:prSet presAssocID="{7C49BF07-3F57-4D63-BB55-054D8670B0F5}" presName="AccentHold1" presStyleLbl="node1" presStyleIdx="9" presStyleCnt="19"/>
      <dgm:spPr/>
    </dgm:pt>
    <dgm:pt modelId="{2739C9E3-B149-4B42-A61B-C2B1771AE007}" type="pres">
      <dgm:prSet presAssocID="{7C49BF07-3F57-4D63-BB55-054D8670B0F5}" presName="Accent10" presStyleCnt="0"/>
      <dgm:spPr/>
    </dgm:pt>
    <dgm:pt modelId="{5ADDF47C-50D3-45DD-A793-8B2E38F5930C}" type="pres">
      <dgm:prSet presAssocID="{7C49BF07-3F57-4D63-BB55-054D8670B0F5}" presName="AccentHold2" presStyleLbl="node1" presStyleIdx="10" presStyleCnt="19"/>
      <dgm:spPr/>
    </dgm:pt>
    <dgm:pt modelId="{51EAE6E3-C985-4816-B7C1-1554A3E2909E}" type="pres">
      <dgm:prSet presAssocID="{7C49BF07-3F57-4D63-BB55-054D8670B0F5}" presName="Accent11" presStyleCnt="0"/>
      <dgm:spPr/>
    </dgm:pt>
    <dgm:pt modelId="{2FAC587C-4AB0-49D6-886F-EC3C2AE1C6C5}" type="pres">
      <dgm:prSet presAssocID="{7C49BF07-3F57-4D63-BB55-054D8670B0F5}" presName="AccentHold3" presStyleLbl="node1" presStyleIdx="11" presStyleCnt="19"/>
      <dgm:spPr/>
    </dgm:pt>
    <dgm:pt modelId="{BD4A10B3-3303-438F-B3A9-4FCD1A21DE0A}" type="pres">
      <dgm:prSet presAssocID="{EA159C91-25DD-4006-921F-2E0EE0844942}" presName="Child3" presStyleLbl="node1" presStyleIdx="12" presStyleCnt="19" custScaleX="100126" custScaleY="98392">
        <dgm:presLayoutVars>
          <dgm:chMax val="0"/>
          <dgm:chPref val="0"/>
        </dgm:presLayoutVars>
      </dgm:prSet>
      <dgm:spPr/>
      <dgm:t>
        <a:bodyPr/>
        <a:lstStyle/>
        <a:p>
          <a:endParaRPr lang="sv-SE"/>
        </a:p>
      </dgm:t>
    </dgm:pt>
    <dgm:pt modelId="{6C54B726-D88E-43FB-A92B-CFD46504D0EE}" type="pres">
      <dgm:prSet presAssocID="{EA159C91-25DD-4006-921F-2E0EE0844942}" presName="Accent12" presStyleCnt="0"/>
      <dgm:spPr/>
    </dgm:pt>
    <dgm:pt modelId="{6A2EED32-9B3F-49DF-ACCA-70D808A6BD07}" type="pres">
      <dgm:prSet presAssocID="{EA159C91-25DD-4006-921F-2E0EE0844942}" presName="AccentHold1" presStyleLbl="node1" presStyleIdx="13" presStyleCnt="19"/>
      <dgm:spPr/>
    </dgm:pt>
    <dgm:pt modelId="{0231CA8D-B630-489C-A1F9-F3765C132713}" type="pres">
      <dgm:prSet presAssocID="{1D1DAD32-ABEF-420C-801F-9A92F34016FB}" presName="Child4" presStyleLbl="node1" presStyleIdx="14" presStyleCnt="19" custScaleX="100126" custScaleY="98392">
        <dgm:presLayoutVars>
          <dgm:chMax val="0"/>
          <dgm:chPref val="0"/>
        </dgm:presLayoutVars>
      </dgm:prSet>
      <dgm:spPr/>
      <dgm:t>
        <a:bodyPr/>
        <a:lstStyle/>
        <a:p>
          <a:endParaRPr lang="sv-SE"/>
        </a:p>
      </dgm:t>
    </dgm:pt>
    <dgm:pt modelId="{1F88A822-41AB-4622-97BC-BEDDE9855423}" type="pres">
      <dgm:prSet presAssocID="{1D1DAD32-ABEF-420C-801F-9A92F34016FB}" presName="Accent13" presStyleCnt="0"/>
      <dgm:spPr/>
    </dgm:pt>
    <dgm:pt modelId="{517DDADE-EA19-47E7-BA85-1E16D4C44FD4}" type="pres">
      <dgm:prSet presAssocID="{1D1DAD32-ABEF-420C-801F-9A92F34016FB}" presName="AccentHold1" presStyleLbl="node1" presStyleIdx="15" presStyleCnt="19"/>
      <dgm:spPr/>
    </dgm:pt>
    <dgm:pt modelId="{FD525EF2-34B1-4FE4-958C-819828A7D3F6}" type="pres">
      <dgm:prSet presAssocID="{8C86BEA6-CEA6-4041-95E1-54BA35BC3BFE}" presName="Child5" presStyleLbl="node1" presStyleIdx="16" presStyleCnt="19" custScaleX="123732" custScaleY="116606">
        <dgm:presLayoutVars>
          <dgm:chMax val="0"/>
          <dgm:chPref val="0"/>
        </dgm:presLayoutVars>
      </dgm:prSet>
      <dgm:spPr/>
      <dgm:t>
        <a:bodyPr/>
        <a:lstStyle/>
        <a:p>
          <a:endParaRPr lang="sv-SE"/>
        </a:p>
      </dgm:t>
    </dgm:pt>
    <dgm:pt modelId="{552AA164-11C2-46CD-8887-FFF320E40D78}" type="pres">
      <dgm:prSet presAssocID="{8C86BEA6-CEA6-4041-95E1-54BA35BC3BFE}" presName="Accent15" presStyleCnt="0"/>
      <dgm:spPr/>
    </dgm:pt>
    <dgm:pt modelId="{DE217E30-C4EB-4E72-847B-EA1797EF3284}" type="pres">
      <dgm:prSet presAssocID="{8C86BEA6-CEA6-4041-95E1-54BA35BC3BFE}" presName="AccentHold2" presStyleLbl="node1" presStyleIdx="17" presStyleCnt="19"/>
      <dgm:spPr/>
    </dgm:pt>
    <dgm:pt modelId="{6AC82E5B-AB55-4E07-8FAA-51220E4018EE}" type="pres">
      <dgm:prSet presAssocID="{8C86BEA6-CEA6-4041-95E1-54BA35BC3BFE}" presName="Accent16" presStyleCnt="0"/>
      <dgm:spPr/>
    </dgm:pt>
    <dgm:pt modelId="{65B24188-DC5A-43D1-B93C-73FE17D57A8C}" type="pres">
      <dgm:prSet presAssocID="{8C86BEA6-CEA6-4041-95E1-54BA35BC3BFE}" presName="AccentHold3" presStyleLbl="node1" presStyleIdx="18" presStyleCnt="19"/>
      <dgm:spPr/>
    </dgm:pt>
  </dgm:ptLst>
  <dgm:cxnLst>
    <dgm:cxn modelId="{8E44028D-EBD5-4792-9251-4B5E696E139B}" type="presOf" srcId="{1D1DAD32-ABEF-420C-801F-9A92F34016FB}" destId="{0231CA8D-B630-489C-A1F9-F3765C132713}" srcOrd="0" destOrd="0" presId="urn:microsoft.com/office/officeart/2009/3/layout/CircleRelationship"/>
    <dgm:cxn modelId="{C4EC2BF1-5D7D-4B57-83E0-E7F7C9DF42CD}" srcId="{24445B8A-029A-421F-93EE-02DA270375ED}" destId="{8C86BEA6-CEA6-4041-95E1-54BA35BC3BFE}" srcOrd="4" destOrd="0" parTransId="{2CEE337A-5AF1-4BD1-B29E-3754363309EB}" sibTransId="{C20D9C25-7650-4AED-8CA3-318D9ACA4B78}"/>
    <dgm:cxn modelId="{B2862F2A-102A-4CF1-9D7F-92B195579589}" srcId="{24445B8A-029A-421F-93EE-02DA270375ED}" destId="{EA159C91-25DD-4006-921F-2E0EE0844942}" srcOrd="2" destOrd="0" parTransId="{441A8D34-0C94-4F1F-9F8C-FDEC304C5E46}" sibTransId="{E09FA1C1-8DFE-4F71-8EEE-B6FCD1701444}"/>
    <dgm:cxn modelId="{F67DA5D6-CCD4-499D-BC90-312B66367FAA}" type="presOf" srcId="{24445B8A-029A-421F-93EE-02DA270375ED}" destId="{D22782B3-3BE1-46DA-9F7C-31D55CED70D1}" srcOrd="0" destOrd="0" presId="urn:microsoft.com/office/officeart/2009/3/layout/CircleRelationship"/>
    <dgm:cxn modelId="{1B351790-AC8E-461E-BE01-5A1F1D3D9FA6}" type="presOf" srcId="{EA159C91-25DD-4006-921F-2E0EE0844942}" destId="{BD4A10B3-3303-438F-B3A9-4FCD1A21DE0A}" srcOrd="0" destOrd="0" presId="urn:microsoft.com/office/officeart/2009/3/layout/CircleRelationship"/>
    <dgm:cxn modelId="{2B575B92-D335-40FC-935E-1911CEFC290D}" type="presOf" srcId="{7C49BF07-3F57-4D63-BB55-054D8670B0F5}" destId="{BF06AD4C-F207-428E-A6B7-8C0699667C21}" srcOrd="0" destOrd="0" presId="urn:microsoft.com/office/officeart/2009/3/layout/CircleRelationship"/>
    <dgm:cxn modelId="{D154B4CD-89FF-4FB3-A9E2-410B7E4456E7}" srcId="{F892B186-2A71-4CCE-BAA5-34A0DD262422}" destId="{24445B8A-029A-421F-93EE-02DA270375ED}" srcOrd="0" destOrd="0" parTransId="{5A1ED077-9B22-4D46-80AD-3D778786E5C0}" sibTransId="{5D93FD05-A44A-4FE1-BB4B-7478F7358B80}"/>
    <dgm:cxn modelId="{135C0CFE-42D4-435B-AFDC-333F3913BAD1}" type="presOf" srcId="{F892B186-2A71-4CCE-BAA5-34A0DD262422}" destId="{36CAF5BB-5761-4BF6-93AB-B672D86321A9}" srcOrd="0" destOrd="0" presId="urn:microsoft.com/office/officeart/2009/3/layout/CircleRelationship"/>
    <dgm:cxn modelId="{084A58B8-6FDA-45EC-8E33-880A291D05FF}" srcId="{24445B8A-029A-421F-93EE-02DA270375ED}" destId="{7C49BF07-3F57-4D63-BB55-054D8670B0F5}" srcOrd="1" destOrd="0" parTransId="{74426064-AF23-4832-80C3-C9DF2976065F}" sibTransId="{796D4916-DFAB-4AD2-9282-B09E55ED9769}"/>
    <dgm:cxn modelId="{615A81B7-F1F2-402E-861E-13CAD679C2B1}" type="presOf" srcId="{D813F7D4-49FC-4057-B399-087E79B96431}" destId="{EF2614A9-81E7-48A5-A9D8-9CD0879255F8}" srcOrd="0" destOrd="0" presId="urn:microsoft.com/office/officeart/2009/3/layout/CircleRelationship"/>
    <dgm:cxn modelId="{76D1DB0F-7007-493F-893F-2DD197BCAE31}" srcId="{24445B8A-029A-421F-93EE-02DA270375ED}" destId="{1D1DAD32-ABEF-420C-801F-9A92F34016FB}" srcOrd="3" destOrd="0" parTransId="{1448E398-C199-469F-8031-8CDD1D246B52}" sibTransId="{5CF9AED8-29E7-46B0-B933-731922177D3E}"/>
    <dgm:cxn modelId="{45D9319F-8662-48CB-B15D-1239EF6B5670}" type="presOf" srcId="{8C86BEA6-CEA6-4041-95E1-54BA35BC3BFE}" destId="{FD525EF2-34B1-4FE4-958C-819828A7D3F6}" srcOrd="0" destOrd="0" presId="urn:microsoft.com/office/officeart/2009/3/layout/CircleRelationship"/>
    <dgm:cxn modelId="{AEC53F4D-0DC9-4A16-B571-6A279F629105}" srcId="{24445B8A-029A-421F-93EE-02DA270375ED}" destId="{D813F7D4-49FC-4057-B399-087E79B96431}" srcOrd="0" destOrd="0" parTransId="{EA6FD403-E1DB-4B48-826C-557B75C0E52D}" sibTransId="{BC920094-175C-41B7-91D6-39E102055CC1}"/>
    <dgm:cxn modelId="{E43009F1-D750-448F-A240-70B94E343606}" type="presParOf" srcId="{36CAF5BB-5761-4BF6-93AB-B672D86321A9}" destId="{D22782B3-3BE1-46DA-9F7C-31D55CED70D1}" srcOrd="0" destOrd="0" presId="urn:microsoft.com/office/officeart/2009/3/layout/CircleRelationship"/>
    <dgm:cxn modelId="{B77D39A4-4DAF-4A0B-BBC9-7980B1EABF9F}" type="presParOf" srcId="{36CAF5BB-5761-4BF6-93AB-B672D86321A9}" destId="{0CA4697C-4B57-46D9-B898-07CDE2A1046D}" srcOrd="1" destOrd="0" presId="urn:microsoft.com/office/officeart/2009/3/layout/CircleRelationship"/>
    <dgm:cxn modelId="{A0202EDD-1318-42BD-B784-68E64AB0CBCA}" type="presParOf" srcId="{36CAF5BB-5761-4BF6-93AB-B672D86321A9}" destId="{0B9331D6-D73D-43AD-9D5F-36AF3A76AEFC}" srcOrd="2" destOrd="0" presId="urn:microsoft.com/office/officeart/2009/3/layout/CircleRelationship"/>
    <dgm:cxn modelId="{42548702-8E93-424B-9EF5-8AA0C887B2F6}" type="presParOf" srcId="{36CAF5BB-5761-4BF6-93AB-B672D86321A9}" destId="{C3EC1804-7012-4297-843D-FDD13727217D}" srcOrd="3" destOrd="0" presId="urn:microsoft.com/office/officeart/2009/3/layout/CircleRelationship"/>
    <dgm:cxn modelId="{E1C85078-E36F-4CE6-8012-0E49A3D2A1D7}" type="presParOf" srcId="{36CAF5BB-5761-4BF6-93AB-B672D86321A9}" destId="{84E40795-0DA3-4151-8538-1F0665B8B9A8}" srcOrd="4" destOrd="0" presId="urn:microsoft.com/office/officeart/2009/3/layout/CircleRelationship"/>
    <dgm:cxn modelId="{8EDCDDB5-BB5A-4FF5-8645-91004F9FBF1F}" type="presParOf" srcId="{36CAF5BB-5761-4BF6-93AB-B672D86321A9}" destId="{9C47F587-79AF-49A4-8F8C-ED38F4BBAAA6}" srcOrd="5" destOrd="0" presId="urn:microsoft.com/office/officeart/2009/3/layout/CircleRelationship"/>
    <dgm:cxn modelId="{5BBC8A02-9712-4CD7-8407-905E79E1402F}" type="presParOf" srcId="{36CAF5BB-5761-4BF6-93AB-B672D86321A9}" destId="{EF2614A9-81E7-48A5-A9D8-9CD0879255F8}" srcOrd="6" destOrd="0" presId="urn:microsoft.com/office/officeart/2009/3/layout/CircleRelationship"/>
    <dgm:cxn modelId="{17759B60-5C1F-428C-A3C2-2E07D08E6465}" type="presParOf" srcId="{36CAF5BB-5761-4BF6-93AB-B672D86321A9}" destId="{D6449841-63F2-4FF8-B769-D8C67DE8DF2A}" srcOrd="7" destOrd="0" presId="urn:microsoft.com/office/officeart/2009/3/layout/CircleRelationship"/>
    <dgm:cxn modelId="{F54D5D21-4E82-40F5-89BF-B3F6F5519791}" type="presParOf" srcId="{D6449841-63F2-4FF8-B769-D8C67DE8DF2A}" destId="{755970BB-0BA1-4CB4-BAF3-C2B099169029}" srcOrd="0" destOrd="0" presId="urn:microsoft.com/office/officeart/2009/3/layout/CircleRelationship"/>
    <dgm:cxn modelId="{0D9DA57F-EF68-4964-8DE2-1A910BC070E7}" type="presParOf" srcId="{36CAF5BB-5761-4BF6-93AB-B672D86321A9}" destId="{0A4B6720-3801-4474-8F06-4B1D227F7FF1}" srcOrd="8" destOrd="0" presId="urn:microsoft.com/office/officeart/2009/3/layout/CircleRelationship"/>
    <dgm:cxn modelId="{06C6B155-E9CF-4E64-B65E-88CC59A162B5}" type="presParOf" srcId="{0A4B6720-3801-4474-8F06-4B1D227F7FF1}" destId="{BD884C52-4E0A-4574-8CA9-9A53CE8A12C2}" srcOrd="0" destOrd="0" presId="urn:microsoft.com/office/officeart/2009/3/layout/CircleRelationship"/>
    <dgm:cxn modelId="{BEB0466D-0DDB-44BA-9254-35B5E27CAF08}" type="presParOf" srcId="{36CAF5BB-5761-4BF6-93AB-B672D86321A9}" destId="{BF06AD4C-F207-428E-A6B7-8C0699667C21}" srcOrd="9" destOrd="0" presId="urn:microsoft.com/office/officeart/2009/3/layout/CircleRelationship"/>
    <dgm:cxn modelId="{AFE43686-5331-4F77-A6BD-99DE2D69891E}" type="presParOf" srcId="{36CAF5BB-5761-4BF6-93AB-B672D86321A9}" destId="{0083E766-3BDD-487F-9076-2FCF213A900B}" srcOrd="10" destOrd="0" presId="urn:microsoft.com/office/officeart/2009/3/layout/CircleRelationship"/>
    <dgm:cxn modelId="{BB51D4E9-9021-4D3B-B59F-D41706F240B6}" type="presParOf" srcId="{0083E766-3BDD-487F-9076-2FCF213A900B}" destId="{0CBDF656-2B72-4439-B2A8-7642AEF1B8C7}" srcOrd="0" destOrd="0" presId="urn:microsoft.com/office/officeart/2009/3/layout/CircleRelationship"/>
    <dgm:cxn modelId="{3A400492-E91F-4D69-80BA-8D0EDC9C783B}" type="presParOf" srcId="{36CAF5BB-5761-4BF6-93AB-B672D86321A9}" destId="{2739C9E3-B149-4B42-A61B-C2B1771AE007}" srcOrd="11" destOrd="0" presId="urn:microsoft.com/office/officeart/2009/3/layout/CircleRelationship"/>
    <dgm:cxn modelId="{4273176C-55E8-44FB-BF61-E9546C3C089F}" type="presParOf" srcId="{2739C9E3-B149-4B42-A61B-C2B1771AE007}" destId="{5ADDF47C-50D3-45DD-A793-8B2E38F5930C}" srcOrd="0" destOrd="0" presId="urn:microsoft.com/office/officeart/2009/3/layout/CircleRelationship"/>
    <dgm:cxn modelId="{3E9723E1-B3AA-4295-9274-9352661140C0}" type="presParOf" srcId="{36CAF5BB-5761-4BF6-93AB-B672D86321A9}" destId="{51EAE6E3-C985-4816-B7C1-1554A3E2909E}" srcOrd="12" destOrd="0" presId="urn:microsoft.com/office/officeart/2009/3/layout/CircleRelationship"/>
    <dgm:cxn modelId="{31CDBE01-3F11-4A7F-9F46-7655A03D49BE}" type="presParOf" srcId="{51EAE6E3-C985-4816-B7C1-1554A3E2909E}" destId="{2FAC587C-4AB0-49D6-886F-EC3C2AE1C6C5}" srcOrd="0" destOrd="0" presId="urn:microsoft.com/office/officeart/2009/3/layout/CircleRelationship"/>
    <dgm:cxn modelId="{37511F2F-93A3-4C9E-88C8-4DFC8C55F24C}" type="presParOf" srcId="{36CAF5BB-5761-4BF6-93AB-B672D86321A9}" destId="{BD4A10B3-3303-438F-B3A9-4FCD1A21DE0A}" srcOrd="13" destOrd="0" presId="urn:microsoft.com/office/officeart/2009/3/layout/CircleRelationship"/>
    <dgm:cxn modelId="{45253652-4C32-4C8C-8355-8B1271300204}" type="presParOf" srcId="{36CAF5BB-5761-4BF6-93AB-B672D86321A9}" destId="{6C54B726-D88E-43FB-A92B-CFD46504D0EE}" srcOrd="14" destOrd="0" presId="urn:microsoft.com/office/officeart/2009/3/layout/CircleRelationship"/>
    <dgm:cxn modelId="{DA4C5444-05CD-4E86-A410-9C8AD30AD6F2}" type="presParOf" srcId="{6C54B726-D88E-43FB-A92B-CFD46504D0EE}" destId="{6A2EED32-9B3F-49DF-ACCA-70D808A6BD07}" srcOrd="0" destOrd="0" presId="urn:microsoft.com/office/officeart/2009/3/layout/CircleRelationship"/>
    <dgm:cxn modelId="{5491ED28-4278-48AB-81BD-04C906E7E4FF}" type="presParOf" srcId="{36CAF5BB-5761-4BF6-93AB-B672D86321A9}" destId="{0231CA8D-B630-489C-A1F9-F3765C132713}" srcOrd="15" destOrd="0" presId="urn:microsoft.com/office/officeart/2009/3/layout/CircleRelationship"/>
    <dgm:cxn modelId="{DF03C2A7-4E1A-45DC-9C50-20AA3F61BF94}" type="presParOf" srcId="{36CAF5BB-5761-4BF6-93AB-B672D86321A9}" destId="{1F88A822-41AB-4622-97BC-BEDDE9855423}" srcOrd="16" destOrd="0" presId="urn:microsoft.com/office/officeart/2009/3/layout/CircleRelationship"/>
    <dgm:cxn modelId="{272635E9-D769-417E-8224-F6848246B8B0}" type="presParOf" srcId="{1F88A822-41AB-4622-97BC-BEDDE9855423}" destId="{517DDADE-EA19-47E7-BA85-1E16D4C44FD4}" srcOrd="0" destOrd="0" presId="urn:microsoft.com/office/officeart/2009/3/layout/CircleRelationship"/>
    <dgm:cxn modelId="{697F4289-A77E-4377-BF12-76A79C920505}" type="presParOf" srcId="{36CAF5BB-5761-4BF6-93AB-B672D86321A9}" destId="{FD525EF2-34B1-4FE4-958C-819828A7D3F6}" srcOrd="17" destOrd="0" presId="urn:microsoft.com/office/officeart/2009/3/layout/CircleRelationship"/>
    <dgm:cxn modelId="{77368B8B-489C-4A7B-805F-E0513A824B44}" type="presParOf" srcId="{36CAF5BB-5761-4BF6-93AB-B672D86321A9}" destId="{552AA164-11C2-46CD-8887-FFF320E40D78}" srcOrd="18" destOrd="0" presId="urn:microsoft.com/office/officeart/2009/3/layout/CircleRelationship"/>
    <dgm:cxn modelId="{C82A9BA5-370E-4DDF-9754-B01F63D3F96B}" type="presParOf" srcId="{552AA164-11C2-46CD-8887-FFF320E40D78}" destId="{DE217E30-C4EB-4E72-847B-EA1797EF3284}" srcOrd="0" destOrd="0" presId="urn:microsoft.com/office/officeart/2009/3/layout/CircleRelationship"/>
    <dgm:cxn modelId="{0D9A5BD7-19CB-4EAD-905F-DE1A466CD38E}" type="presParOf" srcId="{36CAF5BB-5761-4BF6-93AB-B672D86321A9}" destId="{6AC82E5B-AB55-4E07-8FAA-51220E4018EE}" srcOrd="19" destOrd="0" presId="urn:microsoft.com/office/officeart/2009/3/layout/CircleRelationship"/>
    <dgm:cxn modelId="{23A0F8D5-B5DC-40F1-8BC5-0189E09DEDCB}" type="presParOf" srcId="{6AC82E5B-AB55-4E07-8FAA-51220E4018EE}" destId="{65B24188-DC5A-43D1-B93C-73FE17D57A8C}"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481BF8-CD8B-475F-BFB9-D1D87ECC7953}">
      <dsp:nvSpPr>
        <dsp:cNvPr id="0" name=""/>
        <dsp:cNvSpPr/>
      </dsp:nvSpPr>
      <dsp:spPr>
        <a:xfrm>
          <a:off x="51" y="91353"/>
          <a:ext cx="491378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sv-SE" sz="1500" kern="1200"/>
            <a:t>Årsbesök SSK</a:t>
          </a:r>
        </a:p>
      </dsp:txBody>
      <dsp:txXfrm>
        <a:off x="51" y="91353"/>
        <a:ext cx="4913783" cy="432000"/>
      </dsp:txXfrm>
    </dsp:sp>
    <dsp:sp modelId="{EA088646-0BDC-4E12-8DC6-C3C85B4669AF}">
      <dsp:nvSpPr>
        <dsp:cNvPr id="0" name=""/>
        <dsp:cNvSpPr/>
      </dsp:nvSpPr>
      <dsp:spPr>
        <a:xfrm>
          <a:off x="51" y="523353"/>
          <a:ext cx="4913783" cy="3736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sv-SE" sz="1500" kern="1200"/>
            <a:t>Längd, vikt, midjemått</a:t>
          </a:r>
        </a:p>
        <a:p>
          <a:pPr marL="114300" lvl="1" indent="-114300" algn="l" defTabSz="666750">
            <a:lnSpc>
              <a:spcPct val="90000"/>
            </a:lnSpc>
            <a:spcBef>
              <a:spcPct val="0"/>
            </a:spcBef>
            <a:spcAft>
              <a:spcPct val="15000"/>
            </a:spcAft>
            <a:buChar char="••"/>
          </a:pPr>
          <a:r>
            <a:rPr lang="sv-SE" sz="1500" kern="1200"/>
            <a:t>Blodtryck</a:t>
          </a:r>
        </a:p>
        <a:p>
          <a:pPr marL="114300" lvl="1" indent="-114300" algn="l" defTabSz="666750">
            <a:lnSpc>
              <a:spcPct val="90000"/>
            </a:lnSpc>
            <a:spcBef>
              <a:spcPct val="0"/>
            </a:spcBef>
            <a:spcAft>
              <a:spcPct val="15000"/>
            </a:spcAft>
            <a:buChar char="••"/>
          </a:pPr>
          <a:r>
            <a:rPr lang="sv-SE" sz="1500" kern="1200"/>
            <a:t>Tobaksvanor</a:t>
          </a:r>
        </a:p>
        <a:p>
          <a:pPr marL="114300" lvl="1" indent="-114300" algn="l" defTabSz="666750">
            <a:lnSpc>
              <a:spcPct val="90000"/>
            </a:lnSpc>
            <a:spcBef>
              <a:spcPct val="0"/>
            </a:spcBef>
            <a:spcAft>
              <a:spcPct val="15000"/>
            </a:spcAft>
            <a:buChar char="••"/>
          </a:pPr>
          <a:r>
            <a:rPr lang="sv-SE" sz="1500" kern="1200"/>
            <a:t>Kost</a:t>
          </a:r>
        </a:p>
        <a:p>
          <a:pPr marL="114300" lvl="1" indent="-114300" algn="l" defTabSz="666750">
            <a:lnSpc>
              <a:spcPct val="90000"/>
            </a:lnSpc>
            <a:spcBef>
              <a:spcPct val="0"/>
            </a:spcBef>
            <a:spcAft>
              <a:spcPct val="15000"/>
            </a:spcAft>
            <a:buChar char="••"/>
          </a:pPr>
          <a:r>
            <a:rPr lang="sv-SE" sz="1500" kern="1200"/>
            <a:t>Alkohol</a:t>
          </a:r>
        </a:p>
        <a:p>
          <a:pPr marL="114300" lvl="1" indent="-114300" algn="l" defTabSz="666750">
            <a:lnSpc>
              <a:spcPct val="90000"/>
            </a:lnSpc>
            <a:spcBef>
              <a:spcPct val="0"/>
            </a:spcBef>
            <a:spcAft>
              <a:spcPct val="15000"/>
            </a:spcAft>
            <a:buChar char="••"/>
          </a:pPr>
          <a:r>
            <a:rPr lang="sv-SE" sz="1500" kern="1200"/>
            <a:t>Fysisk aktivitet</a:t>
          </a:r>
        </a:p>
        <a:p>
          <a:pPr marL="114300" lvl="1" indent="-114300" algn="l" defTabSz="666750">
            <a:lnSpc>
              <a:spcPct val="90000"/>
            </a:lnSpc>
            <a:spcBef>
              <a:spcPct val="0"/>
            </a:spcBef>
            <a:spcAft>
              <a:spcPct val="15000"/>
            </a:spcAft>
            <a:buChar char="••"/>
          </a:pPr>
          <a:r>
            <a:rPr lang="sv-SE" sz="1500" kern="1200"/>
            <a:t>Stress</a:t>
          </a:r>
        </a:p>
        <a:p>
          <a:pPr marL="114300" lvl="1" indent="-114300" algn="l" defTabSz="666750">
            <a:lnSpc>
              <a:spcPct val="90000"/>
            </a:lnSpc>
            <a:spcBef>
              <a:spcPct val="0"/>
            </a:spcBef>
            <a:spcAft>
              <a:spcPct val="15000"/>
            </a:spcAft>
            <a:buChar char="••"/>
          </a:pPr>
          <a:r>
            <a:rPr lang="sv-SE" sz="1500" kern="1200"/>
            <a:t>Följsamhet till medicinering</a:t>
          </a:r>
        </a:p>
        <a:p>
          <a:pPr marL="114300" lvl="1" indent="-114300" algn="l" defTabSz="666750">
            <a:lnSpc>
              <a:spcPct val="90000"/>
            </a:lnSpc>
            <a:spcBef>
              <a:spcPct val="0"/>
            </a:spcBef>
            <a:spcAft>
              <a:spcPct val="15000"/>
            </a:spcAft>
            <a:buChar char="••"/>
          </a:pPr>
          <a:r>
            <a:rPr lang="sv-SE" sz="1500" kern="1200"/>
            <a:t>Genomgång av lab</a:t>
          </a:r>
        </a:p>
        <a:p>
          <a:pPr marL="114300" lvl="1" indent="-114300" algn="l" defTabSz="666750">
            <a:lnSpc>
              <a:spcPct val="90000"/>
            </a:lnSpc>
            <a:spcBef>
              <a:spcPct val="0"/>
            </a:spcBef>
            <a:spcAft>
              <a:spcPct val="15000"/>
            </a:spcAft>
            <a:buChar char="••"/>
          </a:pPr>
          <a:r>
            <a:rPr lang="sv-SE" sz="1500" kern="1200"/>
            <a:t>Genomgång av medicinlista</a:t>
          </a:r>
        </a:p>
        <a:p>
          <a:pPr marL="114300" lvl="1" indent="-114300" algn="l" defTabSz="666750">
            <a:lnSpc>
              <a:spcPct val="90000"/>
            </a:lnSpc>
            <a:spcBef>
              <a:spcPct val="0"/>
            </a:spcBef>
            <a:spcAft>
              <a:spcPct val="15000"/>
            </a:spcAft>
            <a:buChar char="••"/>
          </a:pPr>
          <a:r>
            <a:rPr lang="sv-SE" sz="1500" kern="1200"/>
            <a:t>Lämna ut informationsbrochyr</a:t>
          </a:r>
        </a:p>
        <a:p>
          <a:pPr marL="114300" lvl="1" indent="-114300" algn="l" defTabSz="666750">
            <a:lnSpc>
              <a:spcPct val="90000"/>
            </a:lnSpc>
            <a:spcBef>
              <a:spcPct val="0"/>
            </a:spcBef>
            <a:spcAft>
              <a:spcPct val="15000"/>
            </a:spcAft>
            <a:buChar char="••"/>
          </a:pPr>
          <a:r>
            <a:rPr lang="sv-SE" sz="1500" kern="1200"/>
            <a:t>Registrera diagnos och ev. KVÅ-kod</a:t>
          </a:r>
        </a:p>
        <a:p>
          <a:pPr marL="114300" lvl="1" indent="-114300" algn="l" defTabSz="666750">
            <a:lnSpc>
              <a:spcPct val="90000"/>
            </a:lnSpc>
            <a:spcBef>
              <a:spcPct val="0"/>
            </a:spcBef>
            <a:spcAft>
              <a:spcPct val="15000"/>
            </a:spcAft>
            <a:buChar char="••"/>
          </a:pPr>
          <a:r>
            <a:rPr lang="sv-SE" sz="1500" kern="1200"/>
            <a:t>Plan för ev. uppföljning</a:t>
          </a:r>
        </a:p>
        <a:p>
          <a:pPr marL="114300" lvl="1" indent="-114300" algn="l" defTabSz="666750">
            <a:lnSpc>
              <a:spcPct val="90000"/>
            </a:lnSpc>
            <a:spcBef>
              <a:spcPct val="0"/>
            </a:spcBef>
            <a:spcAft>
              <a:spcPct val="15000"/>
            </a:spcAft>
            <a:buChar char="••"/>
          </a:pPr>
          <a:r>
            <a:rPr lang="sv-SE" sz="1500" kern="1200"/>
            <a:t>Ev. remiss för 24h-blodtrycksmätning</a:t>
          </a:r>
        </a:p>
      </dsp:txBody>
      <dsp:txXfrm>
        <a:off x="51" y="523353"/>
        <a:ext cx="4913783" cy="3736631"/>
      </dsp:txXfrm>
    </dsp:sp>
    <dsp:sp modelId="{40204AED-174C-4843-9848-960BA256D85B}">
      <dsp:nvSpPr>
        <dsp:cNvPr id="0" name=""/>
        <dsp:cNvSpPr/>
      </dsp:nvSpPr>
      <dsp:spPr>
        <a:xfrm>
          <a:off x="5601764" y="91353"/>
          <a:ext cx="491378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sv-SE" sz="1500" kern="1200"/>
            <a:t>Årsbesök LÄK</a:t>
          </a:r>
        </a:p>
      </dsp:txBody>
      <dsp:txXfrm>
        <a:off x="5601764" y="91353"/>
        <a:ext cx="4913783" cy="432000"/>
      </dsp:txXfrm>
    </dsp:sp>
    <dsp:sp modelId="{9FB89768-732F-4EB7-82B6-F76CDF4970B3}">
      <dsp:nvSpPr>
        <dsp:cNvPr id="0" name=""/>
        <dsp:cNvSpPr/>
      </dsp:nvSpPr>
      <dsp:spPr>
        <a:xfrm>
          <a:off x="5601764" y="523353"/>
          <a:ext cx="4913783" cy="3736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sv-SE" sz="1500" kern="1200"/>
            <a:t>Ärftlighet</a:t>
          </a:r>
        </a:p>
        <a:p>
          <a:pPr marL="114300" lvl="1" indent="-114300" algn="l" defTabSz="666750">
            <a:lnSpc>
              <a:spcPct val="90000"/>
            </a:lnSpc>
            <a:spcBef>
              <a:spcPct val="0"/>
            </a:spcBef>
            <a:spcAft>
              <a:spcPct val="15000"/>
            </a:spcAft>
            <a:buChar char="••"/>
          </a:pPr>
          <a:r>
            <a:rPr lang="sv-SE" sz="1500" kern="1200"/>
            <a:t>Genomgång av prover</a:t>
          </a:r>
        </a:p>
        <a:p>
          <a:pPr marL="114300" lvl="1" indent="-114300" algn="l" defTabSz="666750">
            <a:lnSpc>
              <a:spcPct val="90000"/>
            </a:lnSpc>
            <a:spcBef>
              <a:spcPct val="0"/>
            </a:spcBef>
            <a:spcAft>
              <a:spcPct val="15000"/>
            </a:spcAft>
            <a:buChar char="••"/>
          </a:pPr>
          <a:r>
            <a:rPr lang="sv-SE" sz="1500" kern="1200"/>
            <a:t>EKG (minst var 4:e år)</a:t>
          </a:r>
        </a:p>
        <a:p>
          <a:pPr marL="114300" lvl="1" indent="-114300" algn="l" defTabSz="666750">
            <a:lnSpc>
              <a:spcPct val="90000"/>
            </a:lnSpc>
            <a:spcBef>
              <a:spcPct val="0"/>
            </a:spcBef>
            <a:spcAft>
              <a:spcPct val="15000"/>
            </a:spcAft>
            <a:buChar char="••"/>
          </a:pPr>
          <a:r>
            <a:rPr lang="sv-SE" sz="1500" kern="1200"/>
            <a:t>Inventera riskfaktorer och tecken på organpåverkan: (Hjärtsvikt, </a:t>
          </a:r>
          <a:r>
            <a:rPr lang="sv-SE" sz="1500" i="1" kern="1200"/>
            <a:t>Kranskärlssjukdom, </a:t>
          </a:r>
          <a:r>
            <a:rPr lang="sv-SE" sz="1500" i="0" kern="1200"/>
            <a:t>Claudicatio, Sömnapné, TIA/Stroke, Njurar)</a:t>
          </a:r>
          <a:endParaRPr lang="sv-SE" sz="1500" kern="1200"/>
        </a:p>
        <a:p>
          <a:pPr marL="114300" lvl="1" indent="-114300" algn="l" defTabSz="666750">
            <a:lnSpc>
              <a:spcPct val="90000"/>
            </a:lnSpc>
            <a:spcBef>
              <a:spcPct val="0"/>
            </a:spcBef>
            <a:spcAft>
              <a:spcPct val="15000"/>
            </a:spcAft>
            <a:buChar char="••"/>
          </a:pPr>
          <a:r>
            <a:rPr lang="sv-SE" sz="1500" kern="1200"/>
            <a:t>Dokumentera kardiovaskulär risk enl viss.nu eller SCORE</a:t>
          </a:r>
        </a:p>
        <a:p>
          <a:pPr marL="114300" lvl="1" indent="-114300" algn="l" defTabSz="666750">
            <a:lnSpc>
              <a:spcPct val="90000"/>
            </a:lnSpc>
            <a:spcBef>
              <a:spcPct val="0"/>
            </a:spcBef>
            <a:spcAft>
              <a:spcPct val="15000"/>
            </a:spcAft>
            <a:buChar char="••"/>
          </a:pPr>
          <a:r>
            <a:rPr lang="sv-SE" sz="1500" kern="1200"/>
            <a:t>Inventera ev. biverkningar och följsamhet till medicinering</a:t>
          </a:r>
        </a:p>
        <a:p>
          <a:pPr marL="114300" lvl="1" indent="-114300" algn="l" defTabSz="666750">
            <a:lnSpc>
              <a:spcPct val="90000"/>
            </a:lnSpc>
            <a:spcBef>
              <a:spcPct val="0"/>
            </a:spcBef>
            <a:spcAft>
              <a:spcPct val="15000"/>
            </a:spcAft>
            <a:buChar char="••"/>
          </a:pPr>
          <a:r>
            <a:rPr lang="sv-SE" sz="1500" kern="1200"/>
            <a:t>Dokumentera målblodtryck</a:t>
          </a:r>
        </a:p>
        <a:p>
          <a:pPr marL="114300" lvl="1" indent="-114300" algn="l" defTabSz="666750">
            <a:lnSpc>
              <a:spcPct val="90000"/>
            </a:lnSpc>
            <a:spcBef>
              <a:spcPct val="0"/>
            </a:spcBef>
            <a:spcAft>
              <a:spcPct val="15000"/>
            </a:spcAft>
            <a:buChar char="••"/>
          </a:pPr>
          <a:r>
            <a:rPr lang="sv-SE" sz="1500" kern="1200"/>
            <a:t>Status: cor, pulm, puls, bltr</a:t>
          </a:r>
        </a:p>
        <a:p>
          <a:pPr marL="114300" lvl="1" indent="-114300" algn="l" defTabSz="666750">
            <a:lnSpc>
              <a:spcPct val="90000"/>
            </a:lnSpc>
            <a:spcBef>
              <a:spcPct val="0"/>
            </a:spcBef>
            <a:spcAft>
              <a:spcPct val="15000"/>
            </a:spcAft>
            <a:buChar char="••"/>
          </a:pPr>
          <a:r>
            <a:rPr lang="sv-SE" sz="1500" kern="1200"/>
            <a:t>Skriv ut och gå igenom aktuell medicinlista</a:t>
          </a:r>
        </a:p>
        <a:p>
          <a:pPr marL="114300" lvl="1" indent="-114300" algn="l" defTabSz="666750">
            <a:lnSpc>
              <a:spcPct val="90000"/>
            </a:lnSpc>
            <a:spcBef>
              <a:spcPct val="0"/>
            </a:spcBef>
            <a:spcAft>
              <a:spcPct val="15000"/>
            </a:spcAft>
            <a:buChar char="••"/>
          </a:pPr>
          <a:r>
            <a:rPr lang="sv-SE" sz="1500" kern="1200"/>
            <a:t>Ev. remiss till hypertoni-ssk om suboptimalt blodtryck, se "Åtgärder utifrån riskfaktorer och blodtrycksnivå"</a:t>
          </a:r>
        </a:p>
        <a:p>
          <a:pPr marL="114300" lvl="1" indent="-114300" algn="l" defTabSz="666750">
            <a:lnSpc>
              <a:spcPct val="90000"/>
            </a:lnSpc>
            <a:spcBef>
              <a:spcPct val="0"/>
            </a:spcBef>
            <a:spcAft>
              <a:spcPct val="15000"/>
            </a:spcAft>
            <a:buChar char="••"/>
          </a:pPr>
          <a:r>
            <a:rPr lang="sv-SE" sz="1500" kern="1200"/>
            <a:t>Ev. remiss för samtal kring levnadsvanor</a:t>
          </a:r>
        </a:p>
        <a:p>
          <a:pPr marL="114300" lvl="1" indent="-114300" algn="l" defTabSz="666750">
            <a:lnSpc>
              <a:spcPct val="90000"/>
            </a:lnSpc>
            <a:spcBef>
              <a:spcPct val="0"/>
            </a:spcBef>
            <a:spcAft>
              <a:spcPct val="15000"/>
            </a:spcAft>
            <a:buChar char="••"/>
          </a:pPr>
          <a:r>
            <a:rPr lang="sv-SE" sz="1500" kern="1200"/>
            <a:t>Ev. remiss för 24h-blodtrycksmätning</a:t>
          </a:r>
        </a:p>
      </dsp:txBody>
      <dsp:txXfrm>
        <a:off x="5601764" y="523353"/>
        <a:ext cx="4913783" cy="37366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2782B3-3BE1-46DA-9F7C-31D55CED70D1}">
      <dsp:nvSpPr>
        <dsp:cNvPr id="0" name=""/>
        <dsp:cNvSpPr/>
      </dsp:nvSpPr>
      <dsp:spPr>
        <a:xfrm>
          <a:off x="3372877" y="1052907"/>
          <a:ext cx="2930012" cy="2930516"/>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v-SE" sz="2400" b="1" kern="1200" dirty="0" smtClean="0"/>
            <a:t>TILLSAMMANS</a:t>
          </a:r>
          <a:endParaRPr lang="sv-SE" sz="2400" b="1" kern="1200" dirty="0"/>
        </a:p>
      </dsp:txBody>
      <dsp:txXfrm>
        <a:off x="3801967" y="1482071"/>
        <a:ext cx="2071832" cy="2072188"/>
      </dsp:txXfrm>
    </dsp:sp>
    <dsp:sp modelId="{0CA4697C-4B57-46D9-B898-07CDE2A1046D}">
      <dsp:nvSpPr>
        <dsp:cNvPr id="0" name=""/>
        <dsp:cNvSpPr/>
      </dsp:nvSpPr>
      <dsp:spPr>
        <a:xfrm>
          <a:off x="4273818" y="3765572"/>
          <a:ext cx="236204" cy="236179"/>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B9331D6-D73D-43AD-9D5F-36AF3A76AEFC}">
      <dsp:nvSpPr>
        <dsp:cNvPr id="0" name=""/>
        <dsp:cNvSpPr/>
      </dsp:nvSpPr>
      <dsp:spPr>
        <a:xfrm>
          <a:off x="6491612" y="2242186"/>
          <a:ext cx="236204" cy="236179"/>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3EC1804-7012-4297-843D-FDD13727217D}">
      <dsp:nvSpPr>
        <dsp:cNvPr id="0" name=""/>
        <dsp:cNvSpPr/>
      </dsp:nvSpPr>
      <dsp:spPr>
        <a:xfrm>
          <a:off x="5362881" y="4016939"/>
          <a:ext cx="325757" cy="326252"/>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4E40795-0DA3-4151-8538-1F0665B8B9A8}">
      <dsp:nvSpPr>
        <dsp:cNvPr id="0" name=""/>
        <dsp:cNvSpPr/>
      </dsp:nvSpPr>
      <dsp:spPr>
        <a:xfrm>
          <a:off x="4339931" y="1382302"/>
          <a:ext cx="236204" cy="236179"/>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C47F587-79AF-49A4-8F8C-ED38F4BBAAA6}">
      <dsp:nvSpPr>
        <dsp:cNvPr id="0" name=""/>
        <dsp:cNvSpPr/>
      </dsp:nvSpPr>
      <dsp:spPr>
        <a:xfrm>
          <a:off x="3596459" y="2733922"/>
          <a:ext cx="236204" cy="236179"/>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F2614A9-81E7-48A5-A9D8-9CD0879255F8}">
      <dsp:nvSpPr>
        <dsp:cNvPr id="0" name=""/>
        <dsp:cNvSpPr/>
      </dsp:nvSpPr>
      <dsp:spPr>
        <a:xfrm>
          <a:off x="2456159" y="1591403"/>
          <a:ext cx="1192738" cy="1172215"/>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sv-SE" sz="1200" kern="1200" dirty="0" smtClean="0"/>
            <a:t>Patient</a:t>
          </a:r>
          <a:endParaRPr lang="sv-SE" sz="1200" kern="1200" dirty="0"/>
        </a:p>
      </dsp:txBody>
      <dsp:txXfrm>
        <a:off x="2630831" y="1763070"/>
        <a:ext cx="843394" cy="828881"/>
      </dsp:txXfrm>
    </dsp:sp>
    <dsp:sp modelId="{755970BB-0BA1-4CB4-BAF3-C2B099169029}">
      <dsp:nvSpPr>
        <dsp:cNvPr id="0" name=""/>
        <dsp:cNvSpPr/>
      </dsp:nvSpPr>
      <dsp:spPr>
        <a:xfrm>
          <a:off x="4715574" y="1392776"/>
          <a:ext cx="325757" cy="326252"/>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D884C52-4E0A-4574-8CA9-9A53CE8A12C2}">
      <dsp:nvSpPr>
        <dsp:cNvPr id="0" name=""/>
        <dsp:cNvSpPr/>
      </dsp:nvSpPr>
      <dsp:spPr>
        <a:xfrm>
          <a:off x="2569302" y="3121969"/>
          <a:ext cx="589007" cy="589140"/>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F06AD4C-F207-428E-A6B7-8C0699667C21}">
      <dsp:nvSpPr>
        <dsp:cNvPr id="0" name=""/>
        <dsp:cNvSpPr/>
      </dsp:nvSpPr>
      <dsp:spPr>
        <a:xfrm>
          <a:off x="6603253" y="1031065"/>
          <a:ext cx="1192738" cy="1172215"/>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sv-SE" sz="1200" kern="1200" dirty="0" smtClean="0"/>
            <a:t>Personal</a:t>
          </a:r>
          <a:endParaRPr lang="sv-SE" sz="1200" kern="1200" dirty="0"/>
        </a:p>
      </dsp:txBody>
      <dsp:txXfrm>
        <a:off x="6777925" y="1202732"/>
        <a:ext cx="843394" cy="828881"/>
      </dsp:txXfrm>
    </dsp:sp>
    <dsp:sp modelId="{0CBDF656-2B72-4439-B2A8-7642AEF1B8C7}">
      <dsp:nvSpPr>
        <dsp:cNvPr id="0" name=""/>
        <dsp:cNvSpPr/>
      </dsp:nvSpPr>
      <dsp:spPr>
        <a:xfrm>
          <a:off x="6072094" y="1843665"/>
          <a:ext cx="325757" cy="326252"/>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ADDF47C-50D3-45DD-A793-8B2E38F5930C}">
      <dsp:nvSpPr>
        <dsp:cNvPr id="0" name=""/>
        <dsp:cNvSpPr/>
      </dsp:nvSpPr>
      <dsp:spPr>
        <a:xfrm>
          <a:off x="2345119" y="3823177"/>
          <a:ext cx="236204" cy="236179"/>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FAC587C-4AB0-49D6-886F-EC3C2AE1C6C5}">
      <dsp:nvSpPr>
        <dsp:cNvPr id="0" name=""/>
        <dsp:cNvSpPr/>
      </dsp:nvSpPr>
      <dsp:spPr>
        <a:xfrm>
          <a:off x="4698745" y="3486974"/>
          <a:ext cx="236204" cy="236179"/>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D4A10B3-3303-438F-B3A9-4FCD1A21DE0A}">
      <dsp:nvSpPr>
        <dsp:cNvPr id="0" name=""/>
        <dsp:cNvSpPr/>
      </dsp:nvSpPr>
      <dsp:spPr>
        <a:xfrm>
          <a:off x="7163412" y="3089653"/>
          <a:ext cx="1192738" cy="1172215"/>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sv-SE" sz="1200" kern="1200" dirty="0" smtClean="0"/>
            <a:t>Kunskap</a:t>
          </a:r>
          <a:endParaRPr lang="sv-SE" sz="1200" kern="1200" dirty="0"/>
        </a:p>
      </dsp:txBody>
      <dsp:txXfrm>
        <a:off x="7338084" y="3261320"/>
        <a:ext cx="843394" cy="828881"/>
      </dsp:txXfrm>
    </dsp:sp>
    <dsp:sp modelId="{6A2EED32-9B3F-49DF-ACCA-70D808A6BD07}">
      <dsp:nvSpPr>
        <dsp:cNvPr id="0" name=""/>
        <dsp:cNvSpPr/>
      </dsp:nvSpPr>
      <dsp:spPr>
        <a:xfrm>
          <a:off x="6828187" y="3038704"/>
          <a:ext cx="236204" cy="236179"/>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231CA8D-B630-489C-A1F9-F3765C132713}">
      <dsp:nvSpPr>
        <dsp:cNvPr id="0" name=""/>
        <dsp:cNvSpPr/>
      </dsp:nvSpPr>
      <dsp:spPr>
        <a:xfrm>
          <a:off x="3744163" y="4109259"/>
          <a:ext cx="1192738" cy="1172215"/>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sv-SE" sz="1200" kern="1200" dirty="0" smtClean="0"/>
            <a:t>Trygghet</a:t>
          </a:r>
          <a:endParaRPr lang="sv-SE" sz="1200" kern="1200" dirty="0"/>
        </a:p>
      </dsp:txBody>
      <dsp:txXfrm>
        <a:off x="3918835" y="4280926"/>
        <a:ext cx="843394" cy="828881"/>
      </dsp:txXfrm>
    </dsp:sp>
    <dsp:sp modelId="{517DDADE-EA19-47E7-BA85-1E16D4C44FD4}">
      <dsp:nvSpPr>
        <dsp:cNvPr id="0" name=""/>
        <dsp:cNvSpPr/>
      </dsp:nvSpPr>
      <dsp:spPr>
        <a:xfrm>
          <a:off x="4808733" y="4059357"/>
          <a:ext cx="236204" cy="236179"/>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D525EF2-34B1-4FE4-958C-819828A7D3F6}">
      <dsp:nvSpPr>
        <dsp:cNvPr id="0" name=""/>
        <dsp:cNvSpPr/>
      </dsp:nvSpPr>
      <dsp:spPr>
        <a:xfrm>
          <a:off x="4739504" y="-44670"/>
          <a:ext cx="1473942" cy="1389212"/>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sv-SE" sz="1200" kern="1200" dirty="0" smtClean="0"/>
            <a:t>Delaktighet</a:t>
          </a:r>
          <a:endParaRPr lang="sv-SE" sz="1200" kern="1200" dirty="0"/>
        </a:p>
      </dsp:txBody>
      <dsp:txXfrm>
        <a:off x="4955358" y="158775"/>
        <a:ext cx="1042234" cy="982322"/>
      </dsp:txXfrm>
    </dsp:sp>
    <dsp:sp modelId="{DE217E30-C4EB-4E72-847B-EA1797EF3284}">
      <dsp:nvSpPr>
        <dsp:cNvPr id="0" name=""/>
        <dsp:cNvSpPr/>
      </dsp:nvSpPr>
      <dsp:spPr>
        <a:xfrm>
          <a:off x="3411944" y="1345645"/>
          <a:ext cx="236204" cy="236179"/>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5B24188-DC5A-43D1-B93C-73FE17D57A8C}">
      <dsp:nvSpPr>
        <dsp:cNvPr id="0" name=""/>
        <dsp:cNvSpPr/>
      </dsp:nvSpPr>
      <dsp:spPr>
        <a:xfrm>
          <a:off x="6162248" y="347510"/>
          <a:ext cx="236204" cy="236179"/>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66AD4D77-3136-440A-BF49-7379FBAB941A}" type="datetimeFigureOut">
              <a:rPr lang="sv-SE" smtClean="0"/>
              <a:t>2019-02-27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9789266-1D51-495E-AC7A-A10E4477EABA}" type="slidenum">
              <a:rPr lang="sv-SE" smtClean="0"/>
              <a:t>‹#›</a:t>
            </a:fld>
            <a:endParaRPr lang="sv-SE"/>
          </a:p>
        </p:txBody>
      </p:sp>
    </p:spTree>
    <p:extLst>
      <p:ext uri="{BB962C8B-B14F-4D97-AF65-F5344CB8AC3E}">
        <p14:creationId xmlns:p14="http://schemas.microsoft.com/office/powerpoint/2010/main" val="929886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6AD4D77-3136-440A-BF49-7379FBAB941A}" type="datetimeFigureOut">
              <a:rPr lang="sv-SE" smtClean="0"/>
              <a:t>2019-02-27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9789266-1D51-495E-AC7A-A10E4477EABA}" type="slidenum">
              <a:rPr lang="sv-SE" smtClean="0"/>
              <a:t>‹#›</a:t>
            </a:fld>
            <a:endParaRPr lang="sv-SE"/>
          </a:p>
        </p:txBody>
      </p:sp>
    </p:spTree>
    <p:extLst>
      <p:ext uri="{BB962C8B-B14F-4D97-AF65-F5344CB8AC3E}">
        <p14:creationId xmlns:p14="http://schemas.microsoft.com/office/powerpoint/2010/main" val="2733344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6AD4D77-3136-440A-BF49-7379FBAB941A}" type="datetimeFigureOut">
              <a:rPr lang="sv-SE" smtClean="0"/>
              <a:t>2019-02-27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9789266-1D51-495E-AC7A-A10E4477EABA}" type="slidenum">
              <a:rPr lang="sv-SE" smtClean="0"/>
              <a:t>‹#›</a:t>
            </a:fld>
            <a:endParaRPr lang="sv-SE"/>
          </a:p>
        </p:txBody>
      </p:sp>
    </p:spTree>
    <p:extLst>
      <p:ext uri="{BB962C8B-B14F-4D97-AF65-F5344CB8AC3E}">
        <p14:creationId xmlns:p14="http://schemas.microsoft.com/office/powerpoint/2010/main" val="3440575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6AD4D77-3136-440A-BF49-7379FBAB941A}" type="datetimeFigureOut">
              <a:rPr lang="sv-SE" smtClean="0"/>
              <a:t>2019-02-27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9789266-1D51-495E-AC7A-A10E4477EABA}" type="slidenum">
              <a:rPr lang="sv-SE" smtClean="0"/>
              <a:t>‹#›</a:t>
            </a:fld>
            <a:endParaRPr lang="sv-SE"/>
          </a:p>
        </p:txBody>
      </p:sp>
    </p:spTree>
    <p:extLst>
      <p:ext uri="{BB962C8B-B14F-4D97-AF65-F5344CB8AC3E}">
        <p14:creationId xmlns:p14="http://schemas.microsoft.com/office/powerpoint/2010/main" val="3335897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66AD4D77-3136-440A-BF49-7379FBAB941A}" type="datetimeFigureOut">
              <a:rPr lang="sv-SE" smtClean="0"/>
              <a:t>2019-02-27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9789266-1D51-495E-AC7A-A10E4477EABA}" type="slidenum">
              <a:rPr lang="sv-SE" smtClean="0"/>
              <a:t>‹#›</a:t>
            </a:fld>
            <a:endParaRPr lang="sv-SE"/>
          </a:p>
        </p:txBody>
      </p:sp>
    </p:spTree>
    <p:extLst>
      <p:ext uri="{BB962C8B-B14F-4D97-AF65-F5344CB8AC3E}">
        <p14:creationId xmlns:p14="http://schemas.microsoft.com/office/powerpoint/2010/main" val="16802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66AD4D77-3136-440A-BF49-7379FBAB941A}" type="datetimeFigureOut">
              <a:rPr lang="sv-SE" smtClean="0"/>
              <a:t>2019-02-27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9789266-1D51-495E-AC7A-A10E4477EABA}" type="slidenum">
              <a:rPr lang="sv-SE" smtClean="0"/>
              <a:t>‹#›</a:t>
            </a:fld>
            <a:endParaRPr lang="sv-SE"/>
          </a:p>
        </p:txBody>
      </p:sp>
    </p:spTree>
    <p:extLst>
      <p:ext uri="{BB962C8B-B14F-4D97-AF65-F5344CB8AC3E}">
        <p14:creationId xmlns:p14="http://schemas.microsoft.com/office/powerpoint/2010/main" val="70250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66AD4D77-3136-440A-BF49-7379FBAB941A}" type="datetimeFigureOut">
              <a:rPr lang="sv-SE" smtClean="0"/>
              <a:t>2019-02-27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89789266-1D51-495E-AC7A-A10E4477EABA}" type="slidenum">
              <a:rPr lang="sv-SE" smtClean="0"/>
              <a:t>‹#›</a:t>
            </a:fld>
            <a:endParaRPr lang="sv-SE"/>
          </a:p>
        </p:txBody>
      </p:sp>
    </p:spTree>
    <p:extLst>
      <p:ext uri="{BB962C8B-B14F-4D97-AF65-F5344CB8AC3E}">
        <p14:creationId xmlns:p14="http://schemas.microsoft.com/office/powerpoint/2010/main" val="50219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66AD4D77-3136-440A-BF49-7379FBAB941A}" type="datetimeFigureOut">
              <a:rPr lang="sv-SE" smtClean="0"/>
              <a:t>2019-02-27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89789266-1D51-495E-AC7A-A10E4477EABA}" type="slidenum">
              <a:rPr lang="sv-SE" smtClean="0"/>
              <a:t>‹#›</a:t>
            </a:fld>
            <a:endParaRPr lang="sv-SE"/>
          </a:p>
        </p:txBody>
      </p:sp>
    </p:spTree>
    <p:extLst>
      <p:ext uri="{BB962C8B-B14F-4D97-AF65-F5344CB8AC3E}">
        <p14:creationId xmlns:p14="http://schemas.microsoft.com/office/powerpoint/2010/main" val="171906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66AD4D77-3136-440A-BF49-7379FBAB941A}" type="datetimeFigureOut">
              <a:rPr lang="sv-SE" smtClean="0"/>
              <a:t>2019-02-27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89789266-1D51-495E-AC7A-A10E4477EABA}" type="slidenum">
              <a:rPr lang="sv-SE" smtClean="0"/>
              <a:t>‹#›</a:t>
            </a:fld>
            <a:endParaRPr lang="sv-SE"/>
          </a:p>
        </p:txBody>
      </p:sp>
    </p:spTree>
    <p:extLst>
      <p:ext uri="{BB962C8B-B14F-4D97-AF65-F5344CB8AC3E}">
        <p14:creationId xmlns:p14="http://schemas.microsoft.com/office/powerpoint/2010/main" val="4003399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66AD4D77-3136-440A-BF49-7379FBAB941A}" type="datetimeFigureOut">
              <a:rPr lang="sv-SE" smtClean="0"/>
              <a:t>2019-02-27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9789266-1D51-495E-AC7A-A10E4477EABA}" type="slidenum">
              <a:rPr lang="sv-SE" smtClean="0"/>
              <a:t>‹#›</a:t>
            </a:fld>
            <a:endParaRPr lang="sv-SE"/>
          </a:p>
        </p:txBody>
      </p:sp>
    </p:spTree>
    <p:extLst>
      <p:ext uri="{BB962C8B-B14F-4D97-AF65-F5344CB8AC3E}">
        <p14:creationId xmlns:p14="http://schemas.microsoft.com/office/powerpoint/2010/main" val="1183043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66AD4D77-3136-440A-BF49-7379FBAB941A}" type="datetimeFigureOut">
              <a:rPr lang="sv-SE" smtClean="0"/>
              <a:t>2019-02-27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9789266-1D51-495E-AC7A-A10E4477EABA}" type="slidenum">
              <a:rPr lang="sv-SE" smtClean="0"/>
              <a:t>‹#›</a:t>
            </a:fld>
            <a:endParaRPr lang="sv-SE"/>
          </a:p>
        </p:txBody>
      </p:sp>
    </p:spTree>
    <p:extLst>
      <p:ext uri="{BB962C8B-B14F-4D97-AF65-F5344CB8AC3E}">
        <p14:creationId xmlns:p14="http://schemas.microsoft.com/office/powerpoint/2010/main" val="1946869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AD4D77-3136-440A-BF49-7379FBAB941A}" type="datetimeFigureOut">
              <a:rPr lang="sv-SE" smtClean="0"/>
              <a:t>2019-02-27</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89266-1D51-495E-AC7A-A10E4477EABA}" type="slidenum">
              <a:rPr lang="sv-SE" smtClean="0"/>
              <a:t>‹#›</a:t>
            </a:fld>
            <a:endParaRPr lang="sv-SE"/>
          </a:p>
        </p:txBody>
      </p:sp>
    </p:spTree>
    <p:extLst>
      <p:ext uri="{BB962C8B-B14F-4D97-AF65-F5344CB8AC3E}">
        <p14:creationId xmlns:p14="http://schemas.microsoft.com/office/powerpoint/2010/main" val="534847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x-none" b="1" dirty="0"/>
              <a:t>Bättre vård av och med patienter med hypertoni</a:t>
            </a:r>
            <a:r>
              <a:rPr lang="sv-SE" b="1" dirty="0"/>
              <a:t> på </a:t>
            </a:r>
            <a:r>
              <a:rPr lang="sv-SE" b="1" dirty="0" err="1"/>
              <a:t>Helsa</a:t>
            </a:r>
            <a:r>
              <a:rPr lang="sv-SE" b="1" dirty="0"/>
              <a:t> VC Sundbyberg</a:t>
            </a:r>
            <a:br>
              <a:rPr lang="sv-SE" b="1" dirty="0"/>
            </a:br>
            <a:endParaRPr lang="sv-SE" dirty="0"/>
          </a:p>
        </p:txBody>
      </p:sp>
      <p:sp>
        <p:nvSpPr>
          <p:cNvPr id="3" name="Underrubrik 2"/>
          <p:cNvSpPr>
            <a:spLocks noGrp="1"/>
          </p:cNvSpPr>
          <p:nvPr>
            <p:ph type="subTitle" idx="1"/>
          </p:nvPr>
        </p:nvSpPr>
        <p:spPr/>
        <p:txBody>
          <a:bodyPr/>
          <a:lstStyle/>
          <a:p>
            <a:r>
              <a:rPr lang="sv-SE" dirty="0" smtClean="0"/>
              <a:t>Maj 2017</a:t>
            </a:r>
            <a:endParaRPr lang="sv-SE" dirty="0"/>
          </a:p>
        </p:txBody>
      </p:sp>
    </p:spTree>
    <p:extLst>
      <p:ext uri="{BB962C8B-B14F-4D97-AF65-F5344CB8AC3E}">
        <p14:creationId xmlns:p14="http://schemas.microsoft.com/office/powerpoint/2010/main" val="219272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Struktur för </a:t>
            </a:r>
            <a:r>
              <a:rPr lang="sv-SE" dirty="0" smtClean="0"/>
              <a:t>åtgärder beroende på blodtrycksnivå</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237522675"/>
              </p:ext>
            </p:extLst>
          </p:nvPr>
        </p:nvGraphicFramePr>
        <p:xfrm>
          <a:off x="838200" y="1803042"/>
          <a:ext cx="10515601" cy="4456089"/>
        </p:xfrm>
        <a:graphic>
          <a:graphicData uri="http://schemas.openxmlformats.org/drawingml/2006/table">
            <a:tbl>
              <a:tblPr firstRow="1" firstCol="1" bandRow="1">
                <a:tableStyleId>{5C22544A-7EE6-4342-B048-85BDC9FD1C3A}</a:tableStyleId>
              </a:tblPr>
              <a:tblGrid>
                <a:gridCol w="943289">
                  <a:extLst>
                    <a:ext uri="{9D8B030D-6E8A-4147-A177-3AD203B41FA5}">
                      <a16:colId xmlns:a16="http://schemas.microsoft.com/office/drawing/2014/main" val="20000"/>
                    </a:ext>
                  </a:extLst>
                </a:gridCol>
                <a:gridCol w="1080533">
                  <a:extLst>
                    <a:ext uri="{9D8B030D-6E8A-4147-A177-3AD203B41FA5}">
                      <a16:colId xmlns:a16="http://schemas.microsoft.com/office/drawing/2014/main" val="20001"/>
                    </a:ext>
                  </a:extLst>
                </a:gridCol>
                <a:gridCol w="2933346">
                  <a:extLst>
                    <a:ext uri="{9D8B030D-6E8A-4147-A177-3AD203B41FA5}">
                      <a16:colId xmlns:a16="http://schemas.microsoft.com/office/drawing/2014/main" val="20002"/>
                    </a:ext>
                  </a:extLst>
                </a:gridCol>
                <a:gridCol w="2779761">
                  <a:extLst>
                    <a:ext uri="{9D8B030D-6E8A-4147-A177-3AD203B41FA5}">
                      <a16:colId xmlns:a16="http://schemas.microsoft.com/office/drawing/2014/main" val="20003"/>
                    </a:ext>
                  </a:extLst>
                </a:gridCol>
                <a:gridCol w="2778672">
                  <a:extLst>
                    <a:ext uri="{9D8B030D-6E8A-4147-A177-3AD203B41FA5}">
                      <a16:colId xmlns:a16="http://schemas.microsoft.com/office/drawing/2014/main" val="20004"/>
                    </a:ext>
                  </a:extLst>
                </a:gridCol>
              </a:tblGrid>
              <a:tr h="271470">
                <a:tc>
                  <a:txBody>
                    <a:bodyPr/>
                    <a:lstStyle/>
                    <a:p>
                      <a:pPr fontAlgn="base">
                        <a:spcAft>
                          <a:spcPts val="0"/>
                        </a:spcAft>
                      </a:pPr>
                      <a:r>
                        <a:rPr lang="sv-SE" sz="1400" dirty="0">
                          <a:effectLst/>
                        </a:rPr>
                        <a:t> </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gn="ctr" fontAlgn="base">
                        <a:spcAft>
                          <a:spcPts val="0"/>
                        </a:spcAft>
                      </a:pPr>
                      <a:r>
                        <a:rPr lang="en-US" sz="1400">
                          <a:effectLst/>
                        </a:rPr>
                        <a:t>Grönt spår</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92D050"/>
                    </a:solidFill>
                  </a:tcPr>
                </a:tc>
                <a:tc>
                  <a:txBody>
                    <a:bodyPr/>
                    <a:lstStyle/>
                    <a:p>
                      <a:pPr algn="ctr" fontAlgn="base">
                        <a:spcAft>
                          <a:spcPts val="0"/>
                        </a:spcAft>
                      </a:pPr>
                      <a:r>
                        <a:rPr lang="en-US" sz="1400" dirty="0" err="1">
                          <a:solidFill>
                            <a:schemeClr val="tx1"/>
                          </a:solidFill>
                          <a:effectLst/>
                        </a:rPr>
                        <a:t>Gult</a:t>
                      </a:r>
                      <a:r>
                        <a:rPr lang="en-US" sz="1400" dirty="0">
                          <a:solidFill>
                            <a:schemeClr val="tx1"/>
                          </a:solidFill>
                          <a:effectLst/>
                        </a:rPr>
                        <a:t> </a:t>
                      </a:r>
                      <a:r>
                        <a:rPr lang="en-US" sz="1400" dirty="0" err="1">
                          <a:solidFill>
                            <a:schemeClr val="tx1"/>
                          </a:solidFill>
                          <a:effectLst/>
                        </a:rPr>
                        <a:t>spår</a:t>
                      </a:r>
                      <a:endParaRPr lang="sv-SE"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FFFF00"/>
                    </a:solidFill>
                  </a:tcPr>
                </a:tc>
                <a:tc>
                  <a:txBody>
                    <a:bodyPr/>
                    <a:lstStyle/>
                    <a:p>
                      <a:pPr algn="ctr" fontAlgn="base">
                        <a:spcAft>
                          <a:spcPts val="0"/>
                        </a:spcAft>
                      </a:pPr>
                      <a:r>
                        <a:rPr lang="en-US" sz="1400">
                          <a:effectLst/>
                        </a:rPr>
                        <a:t>Orange spår</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FFC000"/>
                    </a:solidFill>
                  </a:tcPr>
                </a:tc>
                <a:tc>
                  <a:txBody>
                    <a:bodyPr/>
                    <a:lstStyle/>
                    <a:p>
                      <a:pPr algn="ctr" fontAlgn="base">
                        <a:spcAft>
                          <a:spcPts val="0"/>
                        </a:spcAft>
                      </a:pPr>
                      <a:r>
                        <a:rPr lang="en-US" sz="1400">
                          <a:effectLst/>
                        </a:rPr>
                        <a:t>Rött spår</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FF0000"/>
                    </a:solidFill>
                  </a:tcPr>
                </a:tc>
                <a:extLst>
                  <a:ext uri="{0D108BD9-81ED-4DB2-BD59-A6C34878D82A}">
                    <a16:rowId xmlns:a16="http://schemas.microsoft.com/office/drawing/2014/main" val="10000"/>
                  </a:ext>
                </a:extLst>
              </a:tr>
              <a:tr h="509835">
                <a:tc>
                  <a:txBody>
                    <a:bodyPr/>
                    <a:lstStyle/>
                    <a:p>
                      <a:pPr fontAlgn="base">
                        <a:spcAft>
                          <a:spcPts val="0"/>
                        </a:spcAft>
                      </a:pPr>
                      <a:r>
                        <a:rPr lang="en-US" sz="1400">
                          <a:effectLst/>
                        </a:rPr>
                        <a:t>Antal risk-faktorer</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gn="ctr" fontAlgn="base">
                        <a:spcAft>
                          <a:spcPts val="0"/>
                        </a:spcAft>
                      </a:pPr>
                      <a:r>
                        <a:rPr lang="en-US" sz="1400" dirty="0">
                          <a:effectLst/>
                        </a:rPr>
                        <a:t>140/90</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92D050"/>
                    </a:solidFill>
                  </a:tcPr>
                </a:tc>
                <a:tc>
                  <a:txBody>
                    <a:bodyPr/>
                    <a:lstStyle/>
                    <a:p>
                      <a:pPr algn="ctr" fontAlgn="base">
                        <a:spcAft>
                          <a:spcPts val="0"/>
                        </a:spcAft>
                      </a:pPr>
                      <a:r>
                        <a:rPr lang="en-US" sz="1400">
                          <a:effectLst/>
                        </a:rPr>
                        <a:t>140-159/90-99</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FFFF00"/>
                    </a:solidFill>
                  </a:tcPr>
                </a:tc>
                <a:tc>
                  <a:txBody>
                    <a:bodyPr/>
                    <a:lstStyle/>
                    <a:p>
                      <a:pPr algn="ctr" fontAlgn="base">
                        <a:spcAft>
                          <a:spcPts val="0"/>
                        </a:spcAft>
                      </a:pPr>
                      <a:r>
                        <a:rPr lang="en-US" sz="1400">
                          <a:effectLst/>
                        </a:rPr>
                        <a:t>160-179/100-109</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FFC000"/>
                    </a:solidFill>
                  </a:tcPr>
                </a:tc>
                <a:tc>
                  <a:txBody>
                    <a:bodyPr/>
                    <a:lstStyle/>
                    <a:p>
                      <a:pPr algn="ctr" fontAlgn="base">
                        <a:spcAft>
                          <a:spcPts val="0"/>
                        </a:spcAft>
                      </a:pPr>
                      <a:r>
                        <a:rPr lang="en-US" sz="1400">
                          <a:effectLst/>
                        </a:rPr>
                        <a:t>&gt;180/110</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FF0000"/>
                    </a:solidFill>
                  </a:tcPr>
                </a:tc>
                <a:extLst>
                  <a:ext uri="{0D108BD9-81ED-4DB2-BD59-A6C34878D82A}">
                    <a16:rowId xmlns:a16="http://schemas.microsoft.com/office/drawing/2014/main" val="10001"/>
                  </a:ext>
                </a:extLst>
              </a:tr>
              <a:tr h="1701656">
                <a:tc>
                  <a:txBody>
                    <a:bodyPr/>
                    <a:lstStyle/>
                    <a:p>
                      <a:pPr fontAlgn="base">
                        <a:spcAft>
                          <a:spcPts val="0"/>
                        </a:spcAft>
                      </a:pPr>
                      <a:r>
                        <a:rPr lang="en-US" sz="1400" dirty="0">
                          <a:effectLst/>
                        </a:rPr>
                        <a:t>Inga </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fontAlgn="base">
                        <a:spcAft>
                          <a:spcPts val="0"/>
                        </a:spcAft>
                      </a:pPr>
                      <a:r>
                        <a:rPr lang="en-US" sz="1400">
                          <a:effectLst/>
                        </a:rPr>
                        <a:t>Ingen åtgärd </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92D050"/>
                    </a:solidFill>
                  </a:tcPr>
                </a:tc>
                <a:tc>
                  <a:txBody>
                    <a:bodyPr/>
                    <a:lstStyle/>
                    <a:p>
                      <a:pPr marL="342900" lvl="0" indent="-342900" fontAlgn="base">
                        <a:spcAft>
                          <a:spcPts val="0"/>
                        </a:spcAft>
                        <a:buFont typeface="Symbol" panose="05050102010706020507" pitchFamily="18" charset="2"/>
                        <a:buChar char=""/>
                      </a:pPr>
                      <a:r>
                        <a:rPr lang="en-US" sz="1400">
                          <a:effectLst/>
                        </a:rPr>
                        <a:t>Livsstilsförändring</a:t>
                      </a:r>
                      <a:endParaRPr lang="sv-SE" sz="1400">
                        <a:effectLst/>
                      </a:endParaRPr>
                    </a:p>
                    <a:p>
                      <a:pPr marL="342900" lvl="0" indent="-342900" fontAlgn="base">
                        <a:spcAft>
                          <a:spcPts val="0"/>
                        </a:spcAft>
                        <a:buFont typeface="Symbol" panose="05050102010706020507" pitchFamily="18" charset="2"/>
                        <a:buChar char=""/>
                      </a:pPr>
                      <a:r>
                        <a:rPr lang="sv-SE" sz="1400">
                          <a:effectLst/>
                        </a:rPr>
                        <a:t>Uppföljning hos ssk efter 2 månader (2 bltr innan/ hemmamätning/ 24h-bltrmätning).</a:t>
                      </a:r>
                    </a:p>
                    <a:p>
                      <a:pPr marL="342900" lvl="0" indent="-342900" fontAlgn="base">
                        <a:spcAft>
                          <a:spcPts val="0"/>
                        </a:spcAft>
                        <a:buFont typeface="Symbol" panose="05050102010706020507" pitchFamily="18" charset="2"/>
                        <a:buChar char=""/>
                      </a:pPr>
                      <a:r>
                        <a:rPr lang="sv-SE" sz="1400">
                          <a:effectLst/>
                        </a:rPr>
                        <a:t>Läkarbesök om fortsatt höga värden </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FFFF00"/>
                    </a:solidFill>
                  </a:tcPr>
                </a:tc>
                <a:tc>
                  <a:txBody>
                    <a:bodyPr/>
                    <a:lstStyle/>
                    <a:p>
                      <a:pPr marL="342900" lvl="0" indent="-342900" fontAlgn="base">
                        <a:spcAft>
                          <a:spcPts val="0"/>
                        </a:spcAft>
                        <a:buFont typeface="Symbol" panose="05050102010706020507" pitchFamily="18" charset="2"/>
                        <a:buChar char=""/>
                      </a:pPr>
                      <a:r>
                        <a:rPr lang="en-US" sz="1400">
                          <a:effectLst/>
                        </a:rPr>
                        <a:t>Boka läkarbesök</a:t>
                      </a:r>
                      <a:endParaRPr lang="sv-SE" sz="1400">
                        <a:effectLst/>
                      </a:endParaRPr>
                    </a:p>
                    <a:p>
                      <a:pPr marL="342900" lvl="0" indent="-342900" fontAlgn="base">
                        <a:spcAft>
                          <a:spcPts val="0"/>
                        </a:spcAft>
                        <a:buFont typeface="Symbol" panose="05050102010706020507" pitchFamily="18" charset="2"/>
                        <a:buChar char=""/>
                      </a:pPr>
                      <a:r>
                        <a:rPr lang="en-US" sz="1400">
                          <a:effectLst/>
                        </a:rPr>
                        <a:t>Livsstilsförändring  </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FFC000"/>
                    </a:solidFill>
                  </a:tcPr>
                </a:tc>
                <a:tc>
                  <a:txBody>
                    <a:bodyPr/>
                    <a:lstStyle/>
                    <a:p>
                      <a:pPr marL="342900" lvl="0" indent="-342900" fontAlgn="base">
                        <a:spcAft>
                          <a:spcPts val="0"/>
                        </a:spcAft>
                        <a:buFont typeface="Symbol" panose="05050102010706020507" pitchFamily="18" charset="2"/>
                        <a:buChar char=""/>
                      </a:pPr>
                      <a:r>
                        <a:rPr lang="en-US" sz="1400">
                          <a:effectLst/>
                        </a:rPr>
                        <a:t>Direkt till läkare</a:t>
                      </a:r>
                      <a:endParaRPr lang="sv-SE" sz="1400">
                        <a:effectLst/>
                      </a:endParaRPr>
                    </a:p>
                    <a:p>
                      <a:pPr marL="342900" lvl="0" indent="-342900" fontAlgn="base">
                        <a:spcAft>
                          <a:spcPts val="0"/>
                        </a:spcAft>
                        <a:buFont typeface="Symbol" panose="05050102010706020507" pitchFamily="18" charset="2"/>
                        <a:buChar char=""/>
                      </a:pPr>
                      <a:r>
                        <a:rPr lang="en-US" sz="1400">
                          <a:effectLst/>
                        </a:rPr>
                        <a:t>Livsstilsförändring </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FF0000"/>
                    </a:solidFill>
                  </a:tcPr>
                </a:tc>
                <a:extLst>
                  <a:ext uri="{0D108BD9-81ED-4DB2-BD59-A6C34878D82A}">
                    <a16:rowId xmlns:a16="http://schemas.microsoft.com/office/drawing/2014/main" val="10002"/>
                  </a:ext>
                </a:extLst>
              </a:tr>
              <a:tr h="986564">
                <a:tc>
                  <a:txBody>
                    <a:bodyPr/>
                    <a:lstStyle/>
                    <a:p>
                      <a:pPr fontAlgn="base">
                        <a:spcAft>
                          <a:spcPts val="0"/>
                        </a:spcAft>
                      </a:pPr>
                      <a:r>
                        <a:rPr lang="en-US" sz="1400">
                          <a:effectLst/>
                        </a:rPr>
                        <a:t>1-2 </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fontAlgn="base">
                        <a:spcAft>
                          <a:spcPts val="0"/>
                        </a:spcAft>
                      </a:pPr>
                      <a:r>
                        <a:rPr lang="en-US" sz="1400">
                          <a:effectLst/>
                        </a:rPr>
                        <a:t>Livsstils-förändring </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92D050"/>
                    </a:solidFill>
                  </a:tcPr>
                </a:tc>
                <a:tc>
                  <a:txBody>
                    <a:bodyPr/>
                    <a:lstStyle/>
                    <a:p>
                      <a:pPr marL="342900" lvl="0" indent="-342900" fontAlgn="base">
                        <a:spcAft>
                          <a:spcPts val="0"/>
                        </a:spcAft>
                        <a:buFont typeface="Symbol" panose="05050102010706020507" pitchFamily="18" charset="2"/>
                        <a:buChar char=""/>
                      </a:pPr>
                      <a:r>
                        <a:rPr lang="en-US" sz="1400">
                          <a:effectLst/>
                        </a:rPr>
                        <a:t>Boka läkarbesök</a:t>
                      </a:r>
                      <a:endParaRPr lang="sv-SE" sz="1400">
                        <a:effectLst/>
                      </a:endParaRPr>
                    </a:p>
                    <a:p>
                      <a:pPr marL="342900" lvl="0" indent="-342900" fontAlgn="base">
                        <a:spcAft>
                          <a:spcPts val="0"/>
                        </a:spcAft>
                        <a:buFont typeface="Symbol" panose="05050102010706020507" pitchFamily="18" charset="2"/>
                        <a:buChar char=""/>
                      </a:pPr>
                      <a:r>
                        <a:rPr lang="en-US" sz="1400">
                          <a:effectLst/>
                        </a:rPr>
                        <a:t>Boka 2 bltr-kontroller inför läkarbesök </a:t>
                      </a:r>
                      <a:endParaRPr lang="sv-SE" sz="1400">
                        <a:effectLst/>
                      </a:endParaRPr>
                    </a:p>
                    <a:p>
                      <a:pPr marL="342900" lvl="0" indent="-342900" fontAlgn="base">
                        <a:spcAft>
                          <a:spcPts val="0"/>
                        </a:spcAft>
                        <a:buFont typeface="Symbol" panose="05050102010706020507" pitchFamily="18" charset="2"/>
                        <a:buChar char=""/>
                      </a:pPr>
                      <a:r>
                        <a:rPr lang="en-US" sz="1400">
                          <a:effectLst/>
                        </a:rPr>
                        <a:t>Livsstilsförändring</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FFFF00"/>
                    </a:solidFill>
                  </a:tcPr>
                </a:tc>
                <a:tc>
                  <a:txBody>
                    <a:bodyPr/>
                    <a:lstStyle/>
                    <a:p>
                      <a:pPr marL="342900" lvl="0" indent="-342900" fontAlgn="base">
                        <a:spcAft>
                          <a:spcPts val="0"/>
                        </a:spcAft>
                        <a:buFont typeface="Symbol" panose="05050102010706020507" pitchFamily="18" charset="2"/>
                        <a:buChar char=""/>
                      </a:pPr>
                      <a:r>
                        <a:rPr lang="en-US" sz="1400">
                          <a:effectLst/>
                        </a:rPr>
                        <a:t>Boka läkarbesök</a:t>
                      </a:r>
                      <a:endParaRPr lang="sv-SE" sz="1400">
                        <a:effectLst/>
                      </a:endParaRPr>
                    </a:p>
                    <a:p>
                      <a:pPr marL="342900" lvl="0" indent="-342900" fontAlgn="base">
                        <a:spcAft>
                          <a:spcPts val="0"/>
                        </a:spcAft>
                        <a:buFont typeface="Symbol" panose="05050102010706020507" pitchFamily="18" charset="2"/>
                        <a:buChar char=""/>
                      </a:pPr>
                      <a:r>
                        <a:rPr lang="en-US" sz="1400">
                          <a:effectLst/>
                        </a:rPr>
                        <a:t>Livsstilsförändring  </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FFC000"/>
                    </a:solidFill>
                  </a:tcPr>
                </a:tc>
                <a:tc>
                  <a:txBody>
                    <a:bodyPr/>
                    <a:lstStyle/>
                    <a:p>
                      <a:pPr marL="342900" lvl="0" indent="-342900" fontAlgn="base">
                        <a:spcAft>
                          <a:spcPts val="0"/>
                        </a:spcAft>
                        <a:buFont typeface="Symbol" panose="05050102010706020507" pitchFamily="18" charset="2"/>
                        <a:buChar char=""/>
                      </a:pPr>
                      <a:r>
                        <a:rPr lang="en-US" sz="1400">
                          <a:effectLst/>
                        </a:rPr>
                        <a:t>Direkt till läkare</a:t>
                      </a:r>
                      <a:endParaRPr lang="sv-SE" sz="1400">
                        <a:effectLst/>
                      </a:endParaRPr>
                    </a:p>
                    <a:p>
                      <a:pPr marL="342900" lvl="0" indent="-342900" fontAlgn="base">
                        <a:spcAft>
                          <a:spcPts val="0"/>
                        </a:spcAft>
                        <a:buFont typeface="Symbol" panose="05050102010706020507" pitchFamily="18" charset="2"/>
                        <a:buChar char=""/>
                      </a:pPr>
                      <a:r>
                        <a:rPr lang="en-US" sz="1400">
                          <a:effectLst/>
                        </a:rPr>
                        <a:t>Livsstilsförändring </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FF0000"/>
                    </a:solidFill>
                  </a:tcPr>
                </a:tc>
                <a:extLst>
                  <a:ext uri="{0D108BD9-81ED-4DB2-BD59-A6C34878D82A}">
                    <a16:rowId xmlns:a16="http://schemas.microsoft.com/office/drawing/2014/main" val="10003"/>
                  </a:ext>
                </a:extLst>
              </a:tr>
              <a:tr h="986564">
                <a:tc>
                  <a:txBody>
                    <a:bodyPr/>
                    <a:lstStyle/>
                    <a:p>
                      <a:pPr fontAlgn="base">
                        <a:spcAft>
                          <a:spcPts val="0"/>
                        </a:spcAft>
                      </a:pPr>
                      <a:r>
                        <a:rPr lang="en-US" sz="1400">
                          <a:effectLst/>
                        </a:rPr>
                        <a:t>3 eller fler </a:t>
                      </a:r>
                      <a:endParaRPr lang="sv-S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fontAlgn="base">
                        <a:spcAft>
                          <a:spcPts val="0"/>
                        </a:spcAft>
                      </a:pPr>
                      <a:r>
                        <a:rPr lang="en-US" sz="1400" dirty="0" err="1">
                          <a:effectLst/>
                        </a:rPr>
                        <a:t>Livsstils-förändring</a:t>
                      </a:r>
                      <a:r>
                        <a:rPr lang="en-US" sz="1400" dirty="0">
                          <a:effectLst/>
                        </a:rPr>
                        <a:t> </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92D050"/>
                    </a:solidFill>
                  </a:tcPr>
                </a:tc>
                <a:tc>
                  <a:txBody>
                    <a:bodyPr/>
                    <a:lstStyle/>
                    <a:p>
                      <a:pPr marL="342900" lvl="0" indent="-342900" fontAlgn="base">
                        <a:spcAft>
                          <a:spcPts val="0"/>
                        </a:spcAft>
                        <a:buFont typeface="Symbol" panose="05050102010706020507" pitchFamily="18" charset="2"/>
                        <a:buChar char=""/>
                      </a:pPr>
                      <a:r>
                        <a:rPr lang="en-US" sz="1400" dirty="0" err="1">
                          <a:effectLst/>
                        </a:rPr>
                        <a:t>Boka</a:t>
                      </a:r>
                      <a:r>
                        <a:rPr lang="en-US" sz="1400" dirty="0">
                          <a:effectLst/>
                        </a:rPr>
                        <a:t> </a:t>
                      </a:r>
                      <a:r>
                        <a:rPr lang="en-US" sz="1400" dirty="0" err="1">
                          <a:effectLst/>
                        </a:rPr>
                        <a:t>läkarbesök</a:t>
                      </a:r>
                      <a:endParaRPr lang="sv-SE" sz="1400" dirty="0">
                        <a:effectLst/>
                      </a:endParaRPr>
                    </a:p>
                    <a:p>
                      <a:pPr marL="342900" lvl="0" indent="-342900" fontAlgn="base">
                        <a:spcAft>
                          <a:spcPts val="0"/>
                        </a:spcAft>
                        <a:buFont typeface="Symbol" panose="05050102010706020507" pitchFamily="18" charset="2"/>
                        <a:buChar char=""/>
                      </a:pPr>
                      <a:r>
                        <a:rPr lang="en-US" sz="1400" dirty="0" err="1">
                          <a:effectLst/>
                        </a:rPr>
                        <a:t>Boka</a:t>
                      </a:r>
                      <a:r>
                        <a:rPr lang="en-US" sz="1400" dirty="0">
                          <a:effectLst/>
                        </a:rPr>
                        <a:t> 2 </a:t>
                      </a:r>
                      <a:r>
                        <a:rPr lang="en-US" sz="1400" dirty="0" err="1">
                          <a:effectLst/>
                        </a:rPr>
                        <a:t>bltr-kontroller</a:t>
                      </a:r>
                      <a:r>
                        <a:rPr lang="en-US" sz="1400" dirty="0">
                          <a:effectLst/>
                        </a:rPr>
                        <a:t> </a:t>
                      </a:r>
                      <a:r>
                        <a:rPr lang="en-US" sz="1400" dirty="0" err="1">
                          <a:effectLst/>
                        </a:rPr>
                        <a:t>inför</a:t>
                      </a:r>
                      <a:r>
                        <a:rPr lang="en-US" sz="1400" dirty="0">
                          <a:effectLst/>
                        </a:rPr>
                        <a:t> </a:t>
                      </a:r>
                      <a:r>
                        <a:rPr lang="en-US" sz="1400" dirty="0" err="1">
                          <a:effectLst/>
                        </a:rPr>
                        <a:t>läkarbesök</a:t>
                      </a:r>
                      <a:r>
                        <a:rPr lang="en-US" sz="1400" dirty="0">
                          <a:effectLst/>
                        </a:rPr>
                        <a:t> </a:t>
                      </a:r>
                      <a:endParaRPr lang="sv-SE" sz="1400" dirty="0">
                        <a:effectLst/>
                      </a:endParaRPr>
                    </a:p>
                    <a:p>
                      <a:pPr marL="342900" lvl="0" indent="-342900" fontAlgn="base">
                        <a:spcAft>
                          <a:spcPts val="0"/>
                        </a:spcAft>
                        <a:buFont typeface="Symbol" panose="05050102010706020507" pitchFamily="18" charset="2"/>
                        <a:buChar char=""/>
                      </a:pPr>
                      <a:r>
                        <a:rPr lang="en-US" sz="1400" dirty="0" err="1">
                          <a:effectLst/>
                        </a:rPr>
                        <a:t>Livsstilsförändring</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FFFF00"/>
                    </a:solidFill>
                  </a:tcPr>
                </a:tc>
                <a:tc>
                  <a:txBody>
                    <a:bodyPr/>
                    <a:lstStyle/>
                    <a:p>
                      <a:pPr marL="342900" lvl="0" indent="-342900" fontAlgn="base">
                        <a:spcAft>
                          <a:spcPts val="0"/>
                        </a:spcAft>
                        <a:buFont typeface="Symbol" panose="05050102010706020507" pitchFamily="18" charset="2"/>
                        <a:buChar char=""/>
                      </a:pPr>
                      <a:r>
                        <a:rPr lang="en-US" sz="1400" dirty="0" err="1">
                          <a:effectLst/>
                        </a:rPr>
                        <a:t>Boka</a:t>
                      </a:r>
                      <a:r>
                        <a:rPr lang="en-US" sz="1400" dirty="0">
                          <a:effectLst/>
                        </a:rPr>
                        <a:t> </a:t>
                      </a:r>
                      <a:r>
                        <a:rPr lang="en-US" sz="1400" dirty="0" err="1">
                          <a:effectLst/>
                        </a:rPr>
                        <a:t>läkarbesök</a:t>
                      </a:r>
                      <a:endParaRPr lang="sv-SE" sz="1400" dirty="0">
                        <a:effectLst/>
                      </a:endParaRPr>
                    </a:p>
                    <a:p>
                      <a:pPr marL="342900" lvl="0" indent="-342900" fontAlgn="base">
                        <a:spcAft>
                          <a:spcPts val="0"/>
                        </a:spcAft>
                        <a:buFont typeface="Symbol" panose="05050102010706020507" pitchFamily="18" charset="2"/>
                        <a:buChar char=""/>
                      </a:pPr>
                      <a:r>
                        <a:rPr lang="en-US" sz="1400" dirty="0" err="1">
                          <a:effectLst/>
                        </a:rPr>
                        <a:t>Livsstilsförändring</a:t>
                      </a:r>
                      <a:r>
                        <a:rPr lang="en-US" sz="1400" dirty="0">
                          <a:effectLst/>
                        </a:rPr>
                        <a:t> </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FFC000"/>
                    </a:solidFill>
                  </a:tcPr>
                </a:tc>
                <a:tc>
                  <a:txBody>
                    <a:bodyPr/>
                    <a:lstStyle/>
                    <a:p>
                      <a:pPr marL="342900" lvl="0" indent="-342900" fontAlgn="base">
                        <a:spcAft>
                          <a:spcPts val="0"/>
                        </a:spcAft>
                        <a:buFont typeface="Symbol" panose="05050102010706020507" pitchFamily="18" charset="2"/>
                        <a:buChar char=""/>
                      </a:pPr>
                      <a:r>
                        <a:rPr lang="en-US" sz="1400" dirty="0" err="1">
                          <a:effectLst/>
                        </a:rPr>
                        <a:t>Direkt</a:t>
                      </a:r>
                      <a:r>
                        <a:rPr lang="en-US" sz="1400" dirty="0">
                          <a:effectLst/>
                        </a:rPr>
                        <a:t> till </a:t>
                      </a:r>
                      <a:r>
                        <a:rPr lang="en-US" sz="1400" dirty="0" err="1">
                          <a:effectLst/>
                        </a:rPr>
                        <a:t>läkare</a:t>
                      </a:r>
                      <a:r>
                        <a:rPr lang="en-US" sz="1400" dirty="0">
                          <a:effectLst/>
                        </a:rPr>
                        <a:t> </a:t>
                      </a:r>
                      <a:endParaRPr lang="sv-SE" sz="1400" dirty="0">
                        <a:effectLst/>
                      </a:endParaRPr>
                    </a:p>
                    <a:p>
                      <a:pPr marL="342900" lvl="0" indent="-342900" fontAlgn="base">
                        <a:spcAft>
                          <a:spcPts val="0"/>
                        </a:spcAft>
                        <a:buFont typeface="Symbol" panose="05050102010706020507" pitchFamily="18" charset="2"/>
                        <a:buChar char=""/>
                      </a:pPr>
                      <a:r>
                        <a:rPr lang="en-US" sz="1400" dirty="0" err="1">
                          <a:effectLst/>
                        </a:rPr>
                        <a:t>Livsstilsförändring</a:t>
                      </a:r>
                      <a:r>
                        <a:rPr lang="en-US" sz="1400" dirty="0">
                          <a:effectLst/>
                        </a:rPr>
                        <a:t> </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solidFill>
                      <a:srgbClr val="FF000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54328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graphicFrame>
        <p:nvGraphicFramePr>
          <p:cNvPr id="8" name="Platshållare för innehåll 7"/>
          <p:cNvGraphicFramePr>
            <a:graphicFrameLocks noGrp="1"/>
          </p:cNvGraphicFramePr>
          <p:nvPr>
            <p:ph idx="1"/>
            <p:extLst>
              <p:ext uri="{D42A27DB-BD31-4B8C-83A1-F6EECF244321}">
                <p14:modId xmlns:p14="http://schemas.microsoft.com/office/powerpoint/2010/main" val="2467348312"/>
              </p:ext>
            </p:extLst>
          </p:nvPr>
        </p:nvGraphicFramePr>
        <p:xfrm>
          <a:off x="838200" y="940158"/>
          <a:ext cx="10701270" cy="5236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Ellips 8"/>
          <p:cNvSpPr/>
          <p:nvPr/>
        </p:nvSpPr>
        <p:spPr>
          <a:xfrm>
            <a:off x="2743200" y="1482792"/>
            <a:ext cx="1030309" cy="981969"/>
          </a:xfrm>
          <a:prstGeom prst="ellipse">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Hälsa </a:t>
            </a:r>
            <a:endParaRPr lang="sv-SE" dirty="0"/>
          </a:p>
        </p:txBody>
      </p:sp>
      <p:sp>
        <p:nvSpPr>
          <p:cNvPr id="10" name="Ellips 9"/>
          <p:cNvSpPr/>
          <p:nvPr/>
        </p:nvSpPr>
        <p:spPr>
          <a:xfrm>
            <a:off x="1880315" y="2763994"/>
            <a:ext cx="1184857" cy="1169831"/>
          </a:xfrm>
          <a:prstGeom prst="ellipse">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Arbetsglädje</a:t>
            </a:r>
            <a:endParaRPr lang="sv-SE" dirty="0"/>
          </a:p>
        </p:txBody>
      </p:sp>
      <p:sp>
        <p:nvSpPr>
          <p:cNvPr id="11" name="Ellips 10"/>
          <p:cNvSpPr/>
          <p:nvPr/>
        </p:nvSpPr>
        <p:spPr>
          <a:xfrm>
            <a:off x="2150772" y="4853188"/>
            <a:ext cx="1262130" cy="11097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Resurs-utnyttjande</a:t>
            </a:r>
            <a:endParaRPr lang="sv-SE" dirty="0"/>
          </a:p>
        </p:txBody>
      </p:sp>
      <p:sp>
        <p:nvSpPr>
          <p:cNvPr id="12" name="Ellips 11"/>
          <p:cNvSpPr/>
          <p:nvPr/>
        </p:nvSpPr>
        <p:spPr>
          <a:xfrm>
            <a:off x="9509973" y="3181082"/>
            <a:ext cx="1225639" cy="1064911"/>
          </a:xfrm>
          <a:prstGeom prst="ellipse">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Livs-kvalitet</a:t>
            </a:r>
            <a:endParaRPr lang="sv-SE" dirty="0"/>
          </a:p>
        </p:txBody>
      </p:sp>
      <p:sp>
        <p:nvSpPr>
          <p:cNvPr id="13" name="Ellips 12"/>
          <p:cNvSpPr/>
          <p:nvPr/>
        </p:nvSpPr>
        <p:spPr>
          <a:xfrm>
            <a:off x="6780190" y="4597758"/>
            <a:ext cx="1169831" cy="1015284"/>
          </a:xfrm>
          <a:prstGeom prst="ellipse">
            <a:avLst/>
          </a:prstGeom>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Behov</a:t>
            </a:r>
          </a:p>
        </p:txBody>
      </p:sp>
      <p:sp>
        <p:nvSpPr>
          <p:cNvPr id="15" name="Ellips 14"/>
          <p:cNvSpPr/>
          <p:nvPr/>
        </p:nvSpPr>
        <p:spPr>
          <a:xfrm>
            <a:off x="9038821" y="1771662"/>
            <a:ext cx="1083972" cy="988117"/>
          </a:xfrm>
          <a:prstGeom prst="ellipse">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Information</a:t>
            </a:r>
            <a:endParaRPr lang="sv-SE" sz="900" dirty="0"/>
          </a:p>
        </p:txBody>
      </p:sp>
    </p:spTree>
    <p:extLst>
      <p:ext uri="{BB962C8B-B14F-4D97-AF65-F5344CB8AC3E}">
        <p14:creationId xmlns:p14="http://schemas.microsoft.com/office/powerpoint/2010/main" val="3752202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Bakgrund</a:t>
            </a:r>
            <a:endParaRPr lang="sv-SE" dirty="0"/>
          </a:p>
        </p:txBody>
      </p:sp>
      <p:sp>
        <p:nvSpPr>
          <p:cNvPr id="3" name="Platshållare för innehåll 2"/>
          <p:cNvSpPr>
            <a:spLocks noGrp="1"/>
          </p:cNvSpPr>
          <p:nvPr>
            <p:ph idx="1"/>
          </p:nvPr>
        </p:nvSpPr>
        <p:spPr/>
        <p:txBody>
          <a:bodyPr/>
          <a:lstStyle/>
          <a:p>
            <a:r>
              <a:rPr lang="sv-SE" dirty="0" smtClean="0"/>
              <a:t>Hypertoni är en riskfaktor för stroke och hjärt-kärlsjukdom</a:t>
            </a:r>
          </a:p>
          <a:p>
            <a:r>
              <a:rPr lang="sv-SE" dirty="0" smtClean="0"/>
              <a:t>29 000 personer drabbas av stroke årligen</a:t>
            </a:r>
          </a:p>
          <a:p>
            <a:r>
              <a:rPr lang="sv-SE" dirty="0" err="1" smtClean="0"/>
              <a:t>Helsa</a:t>
            </a:r>
            <a:r>
              <a:rPr lang="sv-SE" dirty="0" smtClean="0"/>
              <a:t> VC har 20 000 listade patienter (0,2 % av befolkningen)</a:t>
            </a:r>
          </a:p>
          <a:p>
            <a:r>
              <a:rPr lang="sv-SE" dirty="0" smtClean="0"/>
              <a:t>Strokeincidens på VC = 64 personer / år</a:t>
            </a:r>
          </a:p>
          <a:p>
            <a:r>
              <a:rPr lang="sv-SE" dirty="0" smtClean="0"/>
              <a:t>10 % av VCs besök är relaterade till hypertoni</a:t>
            </a:r>
          </a:p>
          <a:p>
            <a:r>
              <a:rPr lang="sv-SE" dirty="0" smtClean="0"/>
              <a:t>1768 patienter på </a:t>
            </a:r>
            <a:r>
              <a:rPr lang="sv-SE" dirty="0" err="1" smtClean="0"/>
              <a:t>Helsa</a:t>
            </a:r>
            <a:r>
              <a:rPr lang="sv-SE" dirty="0" smtClean="0"/>
              <a:t> VC har hypertoni</a:t>
            </a:r>
            <a:endParaRPr lang="sv-SE" dirty="0"/>
          </a:p>
        </p:txBody>
      </p:sp>
    </p:spTree>
    <p:extLst>
      <p:ext uri="{BB962C8B-B14F-4D97-AF65-F5344CB8AC3E}">
        <p14:creationId xmlns:p14="http://schemas.microsoft.com/office/powerpoint/2010/main" val="869132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Nuläge blodtrycksnivåer</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047462616"/>
              </p:ext>
            </p:extLst>
          </p:nvPr>
        </p:nvGraphicFramePr>
        <p:xfrm>
          <a:off x="1158240" y="2092959"/>
          <a:ext cx="9347200" cy="4015232"/>
        </p:xfrm>
        <a:graphic>
          <a:graphicData uri="http://schemas.openxmlformats.org/drawingml/2006/table">
            <a:tbl>
              <a:tblPr firstRow="1" firstCol="1" bandRow="1">
                <a:tableStyleId>{5C22544A-7EE6-4342-B048-85BDC9FD1C3A}</a:tableStyleId>
              </a:tblPr>
              <a:tblGrid>
                <a:gridCol w="6828204">
                  <a:extLst>
                    <a:ext uri="{9D8B030D-6E8A-4147-A177-3AD203B41FA5}">
                      <a16:colId xmlns:a16="http://schemas.microsoft.com/office/drawing/2014/main" val="20000"/>
                    </a:ext>
                  </a:extLst>
                </a:gridCol>
                <a:gridCol w="2518996">
                  <a:extLst>
                    <a:ext uri="{9D8B030D-6E8A-4147-A177-3AD203B41FA5}">
                      <a16:colId xmlns:a16="http://schemas.microsoft.com/office/drawing/2014/main" val="20001"/>
                    </a:ext>
                  </a:extLst>
                </a:gridCol>
              </a:tblGrid>
              <a:tr h="759968">
                <a:tc>
                  <a:txBody>
                    <a:bodyPr/>
                    <a:lstStyle/>
                    <a:p>
                      <a:pPr>
                        <a:spcAft>
                          <a:spcPts val="0"/>
                        </a:spcAft>
                      </a:pPr>
                      <a:r>
                        <a:rPr lang="sv-SE" sz="3200" dirty="0" smtClean="0">
                          <a:effectLst/>
                          <a:latin typeface="+mn-lt"/>
                          <a:ea typeface="+mn-ea"/>
                          <a:cs typeface="+mn-cs"/>
                        </a:rPr>
                        <a:t>Blodtryck</a:t>
                      </a:r>
                      <a:endParaRPr lang="sv-SE"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sv-SE" sz="3200" dirty="0">
                          <a:effectLst/>
                        </a:rPr>
                        <a:t> </a:t>
                      </a:r>
                      <a:r>
                        <a:rPr lang="sv-SE" sz="3200" dirty="0" smtClean="0">
                          <a:effectLst/>
                        </a:rPr>
                        <a:t>Andel patienter</a:t>
                      </a:r>
                      <a:endParaRPr lang="sv-SE"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59968">
                <a:tc>
                  <a:txBody>
                    <a:bodyPr/>
                    <a:lstStyle/>
                    <a:p>
                      <a:pPr>
                        <a:spcAft>
                          <a:spcPts val="0"/>
                        </a:spcAft>
                      </a:pPr>
                      <a:r>
                        <a:rPr lang="sv-SE" sz="3200">
                          <a:effectLst/>
                        </a:rPr>
                        <a:t>&gt; 160/100</a:t>
                      </a:r>
                      <a:endParaRPr lang="sv-SE"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0000"/>
                    </a:solidFill>
                  </a:tcPr>
                </a:tc>
                <a:tc>
                  <a:txBody>
                    <a:bodyPr/>
                    <a:lstStyle/>
                    <a:p>
                      <a:pPr>
                        <a:spcAft>
                          <a:spcPts val="0"/>
                        </a:spcAft>
                      </a:pPr>
                      <a:r>
                        <a:rPr lang="sv-SE" sz="3200" dirty="0">
                          <a:effectLst/>
                        </a:rPr>
                        <a:t>4 %</a:t>
                      </a:r>
                      <a:endParaRPr lang="sv-SE"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0000"/>
                    </a:solidFill>
                  </a:tcPr>
                </a:tc>
                <a:extLst>
                  <a:ext uri="{0D108BD9-81ED-4DB2-BD59-A6C34878D82A}">
                    <a16:rowId xmlns:a16="http://schemas.microsoft.com/office/drawing/2014/main" val="10001"/>
                  </a:ext>
                </a:extLst>
              </a:tr>
              <a:tr h="759968">
                <a:tc>
                  <a:txBody>
                    <a:bodyPr/>
                    <a:lstStyle/>
                    <a:p>
                      <a:pPr>
                        <a:spcAft>
                          <a:spcPts val="0"/>
                        </a:spcAft>
                      </a:pPr>
                      <a:r>
                        <a:rPr lang="sv-SE" sz="3200" dirty="0">
                          <a:effectLst/>
                        </a:rPr>
                        <a:t>140-160/90-100</a:t>
                      </a:r>
                      <a:endParaRPr lang="sv-SE"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C000"/>
                    </a:solidFill>
                  </a:tcPr>
                </a:tc>
                <a:tc>
                  <a:txBody>
                    <a:bodyPr/>
                    <a:lstStyle/>
                    <a:p>
                      <a:pPr>
                        <a:spcAft>
                          <a:spcPts val="0"/>
                        </a:spcAft>
                      </a:pPr>
                      <a:r>
                        <a:rPr lang="sv-SE" sz="3200" dirty="0">
                          <a:effectLst/>
                        </a:rPr>
                        <a:t>39 %</a:t>
                      </a:r>
                      <a:endParaRPr lang="sv-SE"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C000"/>
                    </a:solidFill>
                  </a:tcPr>
                </a:tc>
                <a:extLst>
                  <a:ext uri="{0D108BD9-81ED-4DB2-BD59-A6C34878D82A}">
                    <a16:rowId xmlns:a16="http://schemas.microsoft.com/office/drawing/2014/main" val="10002"/>
                  </a:ext>
                </a:extLst>
              </a:tr>
              <a:tr h="759968">
                <a:tc>
                  <a:txBody>
                    <a:bodyPr/>
                    <a:lstStyle/>
                    <a:p>
                      <a:pPr>
                        <a:spcAft>
                          <a:spcPts val="0"/>
                        </a:spcAft>
                      </a:pPr>
                      <a:r>
                        <a:rPr lang="sv-SE" sz="3200">
                          <a:effectLst/>
                        </a:rPr>
                        <a:t>&lt;140/90</a:t>
                      </a:r>
                      <a:endParaRPr lang="sv-SE"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92D050"/>
                    </a:solidFill>
                  </a:tcPr>
                </a:tc>
                <a:tc>
                  <a:txBody>
                    <a:bodyPr/>
                    <a:lstStyle/>
                    <a:p>
                      <a:pPr>
                        <a:spcAft>
                          <a:spcPts val="0"/>
                        </a:spcAft>
                      </a:pPr>
                      <a:r>
                        <a:rPr lang="sv-SE" sz="3200" dirty="0">
                          <a:effectLst/>
                        </a:rPr>
                        <a:t>55 %</a:t>
                      </a:r>
                      <a:endParaRPr lang="sv-SE"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92D050"/>
                    </a:solidFill>
                  </a:tcPr>
                </a:tc>
                <a:extLst>
                  <a:ext uri="{0D108BD9-81ED-4DB2-BD59-A6C34878D82A}">
                    <a16:rowId xmlns:a16="http://schemas.microsoft.com/office/drawing/2014/main" val="10003"/>
                  </a:ext>
                </a:extLst>
              </a:tr>
              <a:tr h="759968">
                <a:tc>
                  <a:txBody>
                    <a:bodyPr/>
                    <a:lstStyle/>
                    <a:p>
                      <a:pPr>
                        <a:spcAft>
                          <a:spcPts val="0"/>
                        </a:spcAft>
                      </a:pPr>
                      <a:r>
                        <a:rPr lang="sv-SE" sz="3200">
                          <a:effectLst/>
                        </a:rPr>
                        <a:t>Saknar mätvärde</a:t>
                      </a:r>
                      <a:endParaRPr lang="sv-SE"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sv-SE" sz="3200" dirty="0">
                          <a:effectLst/>
                        </a:rPr>
                        <a:t>2 %</a:t>
                      </a:r>
                      <a:endParaRPr lang="sv-SE"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74560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är problemet?</a:t>
            </a:r>
            <a:endParaRPr lang="sv-SE" dirty="0"/>
          </a:p>
        </p:txBody>
      </p:sp>
      <p:pic>
        <p:nvPicPr>
          <p:cNvPr id="4" name="Platshållare för innehåll 3"/>
          <p:cNvPicPr>
            <a:picLocks noGrp="1"/>
          </p:cNvPicPr>
          <p:nvPr>
            <p:ph idx="1"/>
          </p:nvPr>
        </p:nvPicPr>
        <p:blipFill rotWithShape="1">
          <a:blip r:embed="rId2"/>
          <a:srcRect l="23513" t="21842" r="24969" b="11032"/>
          <a:stretch/>
        </p:blipFill>
        <p:spPr bwMode="auto">
          <a:xfrm>
            <a:off x="690880" y="1927224"/>
            <a:ext cx="6087238" cy="4524315"/>
          </a:xfrm>
          <a:prstGeom prst="rect">
            <a:avLst/>
          </a:prstGeom>
          <a:ln>
            <a:solidFill>
              <a:schemeClr val="tx1"/>
            </a:solidFill>
          </a:ln>
          <a:extLst>
            <a:ext uri="{53640926-AAD7-44D8-BBD7-CCE9431645EC}">
              <a14:shadowObscured xmlns:a14="http://schemas.microsoft.com/office/drawing/2010/main"/>
            </a:ext>
          </a:extLst>
        </p:spPr>
      </p:pic>
      <p:sp>
        <p:nvSpPr>
          <p:cNvPr id="5" name="textruta 4"/>
          <p:cNvSpPr txBox="1"/>
          <p:nvPr/>
        </p:nvSpPr>
        <p:spPr>
          <a:xfrm>
            <a:off x="7172960" y="1927225"/>
            <a:ext cx="4815840" cy="4524315"/>
          </a:xfrm>
          <a:prstGeom prst="rect">
            <a:avLst/>
          </a:prstGeom>
          <a:noFill/>
          <a:ln>
            <a:solidFill>
              <a:schemeClr val="tx1"/>
            </a:solidFill>
          </a:ln>
        </p:spPr>
        <p:txBody>
          <a:bodyPr wrap="square" rtlCol="0">
            <a:spAutoFit/>
          </a:bodyPr>
          <a:lstStyle/>
          <a:p>
            <a:pPr marL="514350" indent="-514350">
              <a:buFont typeface="+mj-lt"/>
              <a:buAutoNum type="arabicPeriod"/>
            </a:pPr>
            <a:r>
              <a:rPr lang="sv-SE" sz="3200" dirty="0" smtClean="0"/>
              <a:t>Tung läkarcentrering</a:t>
            </a:r>
          </a:p>
          <a:p>
            <a:pPr marL="514350" indent="-514350">
              <a:buFont typeface="+mj-lt"/>
              <a:buAutoNum type="arabicPeriod"/>
            </a:pPr>
            <a:r>
              <a:rPr lang="sv-SE" sz="3200" dirty="0" smtClean="0"/>
              <a:t>Otydlig process – ojämlik vård</a:t>
            </a:r>
          </a:p>
          <a:p>
            <a:pPr marL="514350" indent="-514350">
              <a:buFont typeface="+mj-lt"/>
              <a:buAutoNum type="arabicPeriod"/>
            </a:pPr>
            <a:r>
              <a:rPr lang="sv-SE" sz="3200" dirty="0" smtClean="0"/>
              <a:t>Dålig patientinformation</a:t>
            </a:r>
          </a:p>
          <a:p>
            <a:pPr marL="514350" indent="-514350">
              <a:buFont typeface="+mj-lt"/>
              <a:buAutoNum type="arabicPeriod"/>
            </a:pPr>
            <a:r>
              <a:rPr lang="sv-SE" sz="3200" dirty="0" smtClean="0"/>
              <a:t>Mycket varierande möjligheter till personcentrerad vård</a:t>
            </a:r>
          </a:p>
          <a:p>
            <a:pPr marL="514350" indent="-514350">
              <a:buFont typeface="+mj-lt"/>
              <a:buAutoNum type="arabicPeriod"/>
            </a:pPr>
            <a:r>
              <a:rPr lang="sv-SE" sz="3200" dirty="0" smtClean="0"/>
              <a:t>Alldeles för få patienter som når blodtrycksmålet</a:t>
            </a:r>
            <a:endParaRPr lang="sv-SE" sz="3200" dirty="0"/>
          </a:p>
        </p:txBody>
      </p:sp>
    </p:spTree>
    <p:extLst>
      <p:ext uri="{BB962C8B-B14F-4D97-AF65-F5344CB8AC3E}">
        <p14:creationId xmlns:p14="http://schemas.microsoft.com/office/powerpoint/2010/main" val="2046135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Förbättringsområdet</a:t>
            </a:r>
            <a:endParaRPr lang="sv-SE" dirty="0"/>
          </a:p>
        </p:txBody>
      </p:sp>
      <p:sp>
        <p:nvSpPr>
          <p:cNvPr id="3" name="Platshållare för innehåll 2"/>
          <p:cNvSpPr>
            <a:spLocks noGrp="1"/>
          </p:cNvSpPr>
          <p:nvPr>
            <p:ph idx="1"/>
          </p:nvPr>
        </p:nvSpPr>
        <p:spPr/>
        <p:txBody>
          <a:bodyPr/>
          <a:lstStyle/>
          <a:p>
            <a:pPr marL="514350" lvl="0" indent="-514350" fontAlgn="t">
              <a:buFont typeface="+mj-lt"/>
              <a:buAutoNum type="arabicPeriod"/>
            </a:pPr>
            <a:r>
              <a:rPr lang="sv-SE" dirty="0"/>
              <a:t>Justering av arbetsfördelningen genom ökat patientansvar för sjuksköterskor – ”task-</a:t>
            </a:r>
            <a:r>
              <a:rPr lang="sv-SE" dirty="0" err="1"/>
              <a:t>shifting</a:t>
            </a:r>
            <a:r>
              <a:rPr lang="sv-SE" dirty="0"/>
              <a:t>”</a:t>
            </a:r>
          </a:p>
          <a:p>
            <a:pPr marL="514350" lvl="0" indent="-514350" fontAlgn="t">
              <a:buFont typeface="+mj-lt"/>
              <a:buAutoNum type="arabicPeriod"/>
            </a:pPr>
            <a:r>
              <a:rPr lang="sv-SE" dirty="0"/>
              <a:t>Framtagning av en gemensam struktur för processen för patientens väg vid uppföljning och behandling av hypertoni</a:t>
            </a:r>
          </a:p>
          <a:p>
            <a:pPr marL="514350" lvl="0" indent="-514350" fontAlgn="t">
              <a:buFont typeface="+mj-lt"/>
              <a:buAutoNum type="arabicPeriod"/>
            </a:pPr>
            <a:r>
              <a:rPr lang="sv-SE" dirty="0"/>
              <a:t>Framtagning av patientinformation</a:t>
            </a:r>
          </a:p>
          <a:p>
            <a:pPr marL="514350" lvl="0" indent="-514350" fontAlgn="t">
              <a:buFont typeface="+mj-lt"/>
              <a:buAutoNum type="arabicPeriod"/>
            </a:pPr>
            <a:r>
              <a:rPr lang="sv-SE" dirty="0" smtClean="0"/>
              <a:t>Stärka </a:t>
            </a:r>
            <a:r>
              <a:rPr lang="sv-SE" dirty="0"/>
              <a:t>möjligheterna till personcentrering av </a:t>
            </a:r>
            <a:r>
              <a:rPr lang="sv-SE" dirty="0" smtClean="0"/>
              <a:t>vården bl.a. genom utökat och förbättrat vårdutbud</a:t>
            </a:r>
            <a:endParaRPr lang="sv-SE" dirty="0"/>
          </a:p>
          <a:p>
            <a:pPr marL="514350" lvl="0" indent="-514350" fontAlgn="t">
              <a:buFont typeface="+mj-lt"/>
              <a:buAutoNum type="arabicPeriod"/>
            </a:pPr>
            <a:r>
              <a:rPr lang="sv-SE" dirty="0"/>
              <a:t>Ökad andel patienter som når blodtrycksmålet</a:t>
            </a:r>
          </a:p>
        </p:txBody>
      </p:sp>
    </p:spTree>
    <p:extLst>
      <p:ext uri="{BB962C8B-B14F-4D97-AF65-F5344CB8AC3E}">
        <p14:creationId xmlns:p14="http://schemas.microsoft.com/office/powerpoint/2010/main" val="2790621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vill vi åstadkomma?</a:t>
            </a:r>
            <a:endParaRPr lang="sv-SE" dirty="0"/>
          </a:p>
        </p:txBody>
      </p:sp>
      <p:sp>
        <p:nvSpPr>
          <p:cNvPr id="3" name="Platshållare för innehåll 2"/>
          <p:cNvSpPr>
            <a:spLocks noGrp="1"/>
          </p:cNvSpPr>
          <p:nvPr>
            <p:ph idx="1"/>
          </p:nvPr>
        </p:nvSpPr>
        <p:spPr/>
        <p:txBody>
          <a:bodyPr>
            <a:normAutofit lnSpcReduction="10000"/>
          </a:bodyPr>
          <a:lstStyle/>
          <a:p>
            <a:pPr marL="0" indent="0">
              <a:buNone/>
            </a:pPr>
            <a:r>
              <a:rPr lang="sv-SE" dirty="0" smtClean="0"/>
              <a:t>Mål: </a:t>
            </a:r>
          </a:p>
          <a:p>
            <a:pPr marL="0" indent="0">
              <a:buNone/>
            </a:pPr>
            <a:r>
              <a:rPr lang="sv-SE" i="1" dirty="0"/>
              <a:t>Förbättringsarbetet kring hypertonivården startar 10 juni 2017 och har som mål att stärka patienternas delaktighet i vården och förbättra möjligheterna till individualiserad vård med syfte att åstadkomma förbättrad hypertonikontroll för att minska risken för stroke, hjärt-kärlsjukdom och andra förebyggbara livskvalitetssänkande sjukdomar. Utöver mer trygga, välbehandlade och välinformerade patienter förväntas förbättringen ge bättre resursutnyttjande, ett effektivare arbetssätt och ökad arbetsglädje hos medarbetarna. Vid årsskiftet är målet att andelen patienter med välreglerad hypertoni har ökat från 55 % till 60 %. </a:t>
            </a:r>
          </a:p>
          <a:p>
            <a:endParaRPr lang="sv-SE" dirty="0"/>
          </a:p>
        </p:txBody>
      </p:sp>
    </p:spTree>
    <p:extLst>
      <p:ext uri="{BB962C8B-B14F-4D97-AF65-F5344CB8AC3E}">
        <p14:creationId xmlns:p14="http://schemas.microsoft.com/office/powerpoint/2010/main" val="1804850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Hur vet vi att förändringen är en förbättring?</a:t>
            </a:r>
            <a:endParaRPr lang="sv-SE" dirty="0"/>
          </a:p>
        </p:txBody>
      </p:sp>
      <p:graphicFrame>
        <p:nvGraphicFramePr>
          <p:cNvPr id="9" name="Platshållare för innehåll 8"/>
          <p:cNvGraphicFramePr>
            <a:graphicFrameLocks noGrp="1"/>
          </p:cNvGraphicFramePr>
          <p:nvPr>
            <p:ph idx="1"/>
            <p:extLst>
              <p:ext uri="{D42A27DB-BD31-4B8C-83A1-F6EECF244321}">
                <p14:modId xmlns:p14="http://schemas.microsoft.com/office/powerpoint/2010/main" val="1424808354"/>
              </p:ext>
            </p:extLst>
          </p:nvPr>
        </p:nvGraphicFramePr>
        <p:xfrm>
          <a:off x="4537039" y="2271512"/>
          <a:ext cx="3117922" cy="821690"/>
        </p:xfrm>
        <a:graphic>
          <a:graphicData uri="http://schemas.openxmlformats.org/drawingml/2006/table">
            <a:tbl>
              <a:tblPr firstRow="1" firstCol="1" bandRow="1">
                <a:tableStyleId>{69CF1AB2-1976-4502-BF36-3FF5EA218861}</a:tableStyleId>
              </a:tblPr>
              <a:tblGrid>
                <a:gridCol w="3117922">
                  <a:extLst>
                    <a:ext uri="{9D8B030D-6E8A-4147-A177-3AD203B41FA5}">
                      <a16:colId xmlns:a16="http://schemas.microsoft.com/office/drawing/2014/main" val="20000"/>
                    </a:ext>
                  </a:extLst>
                </a:gridCol>
              </a:tblGrid>
              <a:tr h="334010">
                <a:tc>
                  <a:txBody>
                    <a:bodyPr/>
                    <a:lstStyle/>
                    <a:p>
                      <a:pPr>
                        <a:spcAft>
                          <a:spcPts val="0"/>
                        </a:spcAft>
                      </a:pPr>
                      <a:r>
                        <a:rPr lang="en-US" sz="1600" dirty="0">
                          <a:effectLst/>
                        </a:rPr>
                        <a:t>God </a:t>
                      </a:r>
                      <a:r>
                        <a:rPr lang="en-US" sz="1600" dirty="0" err="1">
                          <a:effectLst/>
                        </a:rPr>
                        <a:t>sjukdomskontroll</a:t>
                      </a:r>
                      <a:endParaRPr lang="sv-SE"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19710">
                <a:tc>
                  <a:txBody>
                    <a:bodyPr/>
                    <a:lstStyle/>
                    <a:p>
                      <a:pPr>
                        <a:spcAft>
                          <a:spcPts val="0"/>
                        </a:spcAft>
                      </a:pPr>
                      <a:r>
                        <a:rPr lang="sv-SE" sz="1600" dirty="0">
                          <a:effectLst/>
                        </a:rPr>
                        <a:t>Minskad risk för allvarlig och livskvalitetssänkande sjukdom</a:t>
                      </a:r>
                      <a:endParaRPr lang="sv-SE"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8" name="textruta 7"/>
          <p:cNvSpPr txBox="1"/>
          <p:nvPr/>
        </p:nvSpPr>
        <p:spPr>
          <a:xfrm>
            <a:off x="4520485" y="1801852"/>
            <a:ext cx="3837904" cy="646331"/>
          </a:xfrm>
          <a:prstGeom prst="rect">
            <a:avLst/>
          </a:prstGeom>
          <a:noFill/>
        </p:spPr>
        <p:txBody>
          <a:bodyPr wrap="square" rtlCol="0">
            <a:spAutoFit/>
          </a:bodyPr>
          <a:lstStyle/>
          <a:p>
            <a:r>
              <a:rPr lang="sv-SE" dirty="0" smtClean="0"/>
              <a:t>Norr = Funktionellt hälsostatus</a:t>
            </a:r>
          </a:p>
          <a:p>
            <a:endParaRPr lang="sv-SE" dirty="0"/>
          </a:p>
        </p:txBody>
      </p:sp>
      <p:sp>
        <p:nvSpPr>
          <p:cNvPr id="10" name="textruta 9"/>
          <p:cNvSpPr txBox="1"/>
          <p:nvPr/>
        </p:nvSpPr>
        <p:spPr>
          <a:xfrm>
            <a:off x="8139447" y="2793521"/>
            <a:ext cx="3523445" cy="646331"/>
          </a:xfrm>
          <a:prstGeom prst="rect">
            <a:avLst/>
          </a:prstGeom>
          <a:noFill/>
        </p:spPr>
        <p:txBody>
          <a:bodyPr wrap="square" rtlCol="0">
            <a:spAutoFit/>
          </a:bodyPr>
          <a:lstStyle/>
          <a:p>
            <a:r>
              <a:rPr lang="sv-SE" dirty="0" smtClean="0"/>
              <a:t>Öster = Tillfredställelse</a:t>
            </a:r>
          </a:p>
          <a:p>
            <a:endParaRPr lang="sv-SE" dirty="0"/>
          </a:p>
        </p:txBody>
      </p:sp>
      <p:graphicFrame>
        <p:nvGraphicFramePr>
          <p:cNvPr id="11" name="Tabell 10"/>
          <p:cNvGraphicFramePr>
            <a:graphicFrameLocks noGrp="1"/>
          </p:cNvGraphicFramePr>
          <p:nvPr>
            <p:extLst>
              <p:ext uri="{D42A27DB-BD31-4B8C-83A1-F6EECF244321}">
                <p14:modId xmlns:p14="http://schemas.microsoft.com/office/powerpoint/2010/main" val="3336698595"/>
              </p:ext>
            </p:extLst>
          </p:nvPr>
        </p:nvGraphicFramePr>
        <p:xfrm>
          <a:off x="8139446" y="3219122"/>
          <a:ext cx="3523445" cy="1076325"/>
        </p:xfrm>
        <a:graphic>
          <a:graphicData uri="http://schemas.openxmlformats.org/drawingml/2006/table">
            <a:tbl>
              <a:tblPr firstRow="1" firstCol="1" bandRow="1">
                <a:tableStyleId>{69CF1AB2-1976-4502-BF36-3FF5EA218861}</a:tableStyleId>
              </a:tblPr>
              <a:tblGrid>
                <a:gridCol w="3523445">
                  <a:extLst>
                    <a:ext uri="{9D8B030D-6E8A-4147-A177-3AD203B41FA5}">
                      <a16:colId xmlns:a16="http://schemas.microsoft.com/office/drawing/2014/main" val="20000"/>
                    </a:ext>
                  </a:extLst>
                </a:gridCol>
              </a:tblGrid>
              <a:tr h="229235">
                <a:tc>
                  <a:txBody>
                    <a:bodyPr/>
                    <a:lstStyle/>
                    <a:p>
                      <a:pPr>
                        <a:spcAft>
                          <a:spcPts val="0"/>
                        </a:spcAft>
                      </a:pPr>
                      <a:r>
                        <a:rPr lang="sv-SE" sz="1600" dirty="0">
                          <a:effectLst/>
                        </a:rPr>
                        <a:t>Välinformerade patienter</a:t>
                      </a:r>
                      <a:endParaRPr lang="sv-SE"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44805">
                <a:tc>
                  <a:txBody>
                    <a:bodyPr/>
                    <a:lstStyle/>
                    <a:p>
                      <a:pPr>
                        <a:spcAft>
                          <a:spcPts val="0"/>
                        </a:spcAft>
                      </a:pPr>
                      <a:r>
                        <a:rPr lang="sv-SE" sz="1600" dirty="0">
                          <a:effectLst/>
                        </a:rPr>
                        <a:t>Känsla av trygghet</a:t>
                      </a:r>
                      <a:endParaRPr lang="sv-SE"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29235">
                <a:tc>
                  <a:txBody>
                    <a:bodyPr/>
                    <a:lstStyle/>
                    <a:p>
                      <a:pPr>
                        <a:spcAft>
                          <a:spcPts val="0"/>
                        </a:spcAft>
                      </a:pPr>
                      <a:r>
                        <a:rPr lang="sv-SE" sz="1600" dirty="0">
                          <a:effectLst/>
                        </a:rPr>
                        <a:t>Känsla av delaktighet</a:t>
                      </a:r>
                      <a:endParaRPr lang="sv-SE"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29235">
                <a:tc>
                  <a:txBody>
                    <a:bodyPr/>
                    <a:lstStyle/>
                    <a:p>
                      <a:pPr>
                        <a:spcAft>
                          <a:spcPts val="0"/>
                        </a:spcAft>
                      </a:pPr>
                      <a:r>
                        <a:rPr lang="sv-SE" sz="1600" dirty="0">
                          <a:effectLst/>
                        </a:rPr>
                        <a:t>Tillgodosedda individuella behov</a:t>
                      </a:r>
                      <a:endParaRPr lang="sv-SE"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12" name="textruta 11"/>
          <p:cNvSpPr txBox="1"/>
          <p:nvPr/>
        </p:nvSpPr>
        <p:spPr>
          <a:xfrm>
            <a:off x="5021524" y="5287116"/>
            <a:ext cx="3117922" cy="369332"/>
          </a:xfrm>
          <a:prstGeom prst="rect">
            <a:avLst/>
          </a:prstGeom>
          <a:noFill/>
        </p:spPr>
        <p:txBody>
          <a:bodyPr wrap="square" rtlCol="0">
            <a:spAutoFit/>
          </a:bodyPr>
          <a:lstStyle/>
          <a:p>
            <a:r>
              <a:rPr lang="sv-SE" dirty="0" smtClean="0"/>
              <a:t>Söder = Kostnader</a:t>
            </a:r>
          </a:p>
        </p:txBody>
      </p:sp>
      <p:graphicFrame>
        <p:nvGraphicFramePr>
          <p:cNvPr id="13" name="Tabell 12"/>
          <p:cNvGraphicFramePr>
            <a:graphicFrameLocks noGrp="1"/>
          </p:cNvGraphicFramePr>
          <p:nvPr>
            <p:extLst>
              <p:ext uri="{D42A27DB-BD31-4B8C-83A1-F6EECF244321}">
                <p14:modId xmlns:p14="http://schemas.microsoft.com/office/powerpoint/2010/main" val="1257432801"/>
              </p:ext>
            </p:extLst>
          </p:nvPr>
        </p:nvGraphicFramePr>
        <p:xfrm>
          <a:off x="4661535" y="5870364"/>
          <a:ext cx="3117922" cy="344805"/>
        </p:xfrm>
        <a:graphic>
          <a:graphicData uri="http://schemas.openxmlformats.org/drawingml/2006/table">
            <a:tbl>
              <a:tblPr firstRow="1" firstCol="1" bandRow="1">
                <a:tableStyleId>{69CF1AB2-1976-4502-BF36-3FF5EA218861}</a:tableStyleId>
              </a:tblPr>
              <a:tblGrid>
                <a:gridCol w="3117922">
                  <a:extLst>
                    <a:ext uri="{9D8B030D-6E8A-4147-A177-3AD203B41FA5}">
                      <a16:colId xmlns:a16="http://schemas.microsoft.com/office/drawing/2014/main" val="20000"/>
                    </a:ext>
                  </a:extLst>
                </a:gridCol>
              </a:tblGrid>
              <a:tr h="344805">
                <a:tc>
                  <a:txBody>
                    <a:bodyPr/>
                    <a:lstStyle/>
                    <a:p>
                      <a:pPr>
                        <a:spcAft>
                          <a:spcPts val="0"/>
                        </a:spcAft>
                      </a:pPr>
                      <a:r>
                        <a:rPr lang="sv-SE" sz="1600" dirty="0">
                          <a:effectLst/>
                        </a:rPr>
                        <a:t>Bättre resursutnyttjande</a:t>
                      </a:r>
                      <a:endParaRPr lang="sv-SE"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
        <p:nvSpPr>
          <p:cNvPr id="14" name="textruta 13"/>
          <p:cNvSpPr txBox="1"/>
          <p:nvPr/>
        </p:nvSpPr>
        <p:spPr>
          <a:xfrm>
            <a:off x="643944" y="2648491"/>
            <a:ext cx="2446986" cy="646331"/>
          </a:xfrm>
          <a:prstGeom prst="rect">
            <a:avLst/>
          </a:prstGeom>
          <a:noFill/>
        </p:spPr>
        <p:txBody>
          <a:bodyPr wrap="square" rtlCol="0">
            <a:spAutoFit/>
          </a:bodyPr>
          <a:lstStyle/>
          <a:p>
            <a:r>
              <a:rPr lang="sv-SE" dirty="0" smtClean="0"/>
              <a:t>Väster = Kliniskt status</a:t>
            </a:r>
          </a:p>
          <a:p>
            <a:endParaRPr lang="sv-SE" dirty="0"/>
          </a:p>
        </p:txBody>
      </p:sp>
      <p:graphicFrame>
        <p:nvGraphicFramePr>
          <p:cNvPr id="15" name="Tabell 14"/>
          <p:cNvGraphicFramePr>
            <a:graphicFrameLocks noGrp="1"/>
          </p:cNvGraphicFramePr>
          <p:nvPr>
            <p:extLst>
              <p:ext uri="{D42A27DB-BD31-4B8C-83A1-F6EECF244321}">
                <p14:modId xmlns:p14="http://schemas.microsoft.com/office/powerpoint/2010/main" val="655124665"/>
              </p:ext>
            </p:extLst>
          </p:nvPr>
        </p:nvGraphicFramePr>
        <p:xfrm>
          <a:off x="180305" y="3116687"/>
          <a:ext cx="3760630" cy="2926080"/>
        </p:xfrm>
        <a:graphic>
          <a:graphicData uri="http://schemas.openxmlformats.org/drawingml/2006/table">
            <a:tbl>
              <a:tblPr firstRow="1" firstCol="1" bandRow="1">
                <a:tableStyleId>{69CF1AB2-1976-4502-BF36-3FF5EA218861}</a:tableStyleId>
              </a:tblPr>
              <a:tblGrid>
                <a:gridCol w="3760630">
                  <a:extLst>
                    <a:ext uri="{9D8B030D-6E8A-4147-A177-3AD203B41FA5}">
                      <a16:colId xmlns:a16="http://schemas.microsoft.com/office/drawing/2014/main" val="20000"/>
                    </a:ext>
                  </a:extLst>
                </a:gridCol>
              </a:tblGrid>
              <a:tr h="3448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smtClean="0">
                          <a:effectLst/>
                        </a:rPr>
                        <a:t>Patienter</a:t>
                      </a:r>
                      <a:r>
                        <a:rPr lang="en-US" sz="1600" dirty="0" smtClean="0">
                          <a:effectLst/>
                        </a:rPr>
                        <a:t> med </a:t>
                      </a:r>
                      <a:r>
                        <a:rPr lang="en-US" sz="1600" dirty="0" err="1" smtClean="0">
                          <a:effectLst/>
                        </a:rPr>
                        <a:t>välreglerat</a:t>
                      </a:r>
                      <a:r>
                        <a:rPr lang="en-US" sz="1600" dirty="0" smtClean="0">
                          <a:effectLst/>
                        </a:rPr>
                        <a:t> </a:t>
                      </a:r>
                      <a:r>
                        <a:rPr lang="en-US" sz="1600" dirty="0" err="1" smtClean="0">
                          <a:effectLst/>
                        </a:rPr>
                        <a:t>blodtryck</a:t>
                      </a:r>
                      <a:endParaRPr lang="sv-SE" sz="1600" dirty="0" smtClean="0">
                        <a:effectLst/>
                      </a:endParaRPr>
                    </a:p>
                    <a:p>
                      <a:pPr>
                        <a:spcAft>
                          <a:spcPts val="0"/>
                        </a:spcAft>
                      </a:pPr>
                      <a:endParaRPr lang="sv-SE"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44805">
                <a:tc>
                  <a:txBody>
                    <a:bodyPr/>
                    <a:lstStyle/>
                    <a:p>
                      <a:pPr>
                        <a:spcAft>
                          <a:spcPts val="0"/>
                        </a:spcAft>
                      </a:pPr>
                      <a:r>
                        <a:rPr lang="sv-SE" sz="1600" dirty="0">
                          <a:effectLst/>
                        </a:rPr>
                        <a:t>Minskad risk för allvarlig och livskvalitetssänkande sjukdom</a:t>
                      </a:r>
                      <a:endParaRPr lang="sv-SE"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29235">
                <a:tc>
                  <a:txBody>
                    <a:bodyPr/>
                    <a:lstStyle/>
                    <a:p>
                      <a:pPr>
                        <a:spcAft>
                          <a:spcPts val="0"/>
                        </a:spcAft>
                      </a:pPr>
                      <a:r>
                        <a:rPr lang="en-US" sz="1600">
                          <a:effectLst/>
                        </a:rPr>
                        <a:t>Ökad arbetsglädje</a:t>
                      </a:r>
                      <a:endParaRPr lang="sv-SE"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29235">
                <a:tc>
                  <a:txBody>
                    <a:bodyPr/>
                    <a:lstStyle/>
                    <a:p>
                      <a:pPr>
                        <a:spcAft>
                          <a:spcPts val="0"/>
                        </a:spcAft>
                      </a:pPr>
                      <a:r>
                        <a:rPr lang="en-US" sz="1600">
                          <a:effectLst/>
                        </a:rPr>
                        <a:t>Minskad arbetsbörda för personalen</a:t>
                      </a:r>
                      <a:endParaRPr lang="sv-SE"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29235">
                <a:tc>
                  <a:txBody>
                    <a:bodyPr/>
                    <a:lstStyle/>
                    <a:p>
                      <a:pPr>
                        <a:spcAft>
                          <a:spcPts val="0"/>
                        </a:spcAft>
                      </a:pPr>
                      <a:r>
                        <a:rPr lang="en-US" sz="1600">
                          <a:effectLst/>
                        </a:rPr>
                        <a:t>Ökad registrering av rökvanor</a:t>
                      </a:r>
                      <a:endParaRPr lang="sv-SE"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34010">
                <a:tc>
                  <a:txBody>
                    <a:bodyPr/>
                    <a:lstStyle/>
                    <a:p>
                      <a:pPr>
                        <a:spcAft>
                          <a:spcPts val="0"/>
                        </a:spcAft>
                      </a:pPr>
                      <a:r>
                        <a:rPr lang="sv-SE" sz="1600">
                          <a:effectLst/>
                        </a:rPr>
                        <a:t>Minskat antal rökande patienter med hypertoni</a:t>
                      </a:r>
                      <a:br>
                        <a:rPr lang="sv-SE" sz="1600">
                          <a:effectLst/>
                        </a:rPr>
                      </a:br>
                      <a:endParaRPr lang="sv-SE"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44805">
                <a:tc>
                  <a:txBody>
                    <a:bodyPr/>
                    <a:lstStyle/>
                    <a:p>
                      <a:pPr>
                        <a:spcAft>
                          <a:spcPts val="0"/>
                        </a:spcAft>
                      </a:pPr>
                      <a:r>
                        <a:rPr lang="sv-SE" sz="1600" dirty="0">
                          <a:effectLst/>
                        </a:rPr>
                        <a:t>Patienter med hypertoni som röker och som erbjudits rådgivning</a:t>
                      </a:r>
                      <a:endParaRPr lang="sv-SE"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cxnSp>
        <p:nvCxnSpPr>
          <p:cNvPr id="17" name="Rak pil 16"/>
          <p:cNvCxnSpPr/>
          <p:nvPr/>
        </p:nvCxnSpPr>
        <p:spPr>
          <a:xfrm flipV="1">
            <a:off x="4520485" y="4042760"/>
            <a:ext cx="2923504" cy="120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Rak pil 18"/>
          <p:cNvCxnSpPr/>
          <p:nvPr/>
        </p:nvCxnSpPr>
        <p:spPr>
          <a:xfrm flipH="1">
            <a:off x="5988676" y="3307118"/>
            <a:ext cx="12879" cy="14712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5068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Förändringen</a:t>
            </a:r>
            <a:endParaRPr lang="sv-SE" dirty="0"/>
          </a:p>
        </p:txBody>
      </p:sp>
      <p:sp>
        <p:nvSpPr>
          <p:cNvPr id="3" name="Platshållare för innehåll 2"/>
          <p:cNvSpPr>
            <a:spLocks noGrp="1"/>
          </p:cNvSpPr>
          <p:nvPr>
            <p:ph idx="1"/>
          </p:nvPr>
        </p:nvSpPr>
        <p:spPr/>
        <p:txBody>
          <a:bodyPr/>
          <a:lstStyle/>
          <a:p>
            <a:pPr marL="514350" indent="-514350">
              <a:buAutoNum type="arabicPeriod"/>
            </a:pPr>
            <a:r>
              <a:rPr lang="sv-SE" dirty="0" smtClean="0"/>
              <a:t>Omstrukturering av arbetsfördelning och tydliggörande av vem som gör vad</a:t>
            </a:r>
          </a:p>
          <a:p>
            <a:pPr marL="514350" indent="-514350">
              <a:buFont typeface="+mj-lt"/>
              <a:buAutoNum type="arabicPeriod"/>
            </a:pPr>
            <a:r>
              <a:rPr lang="sv-SE" dirty="0" smtClean="0"/>
              <a:t>Bättre struktur - System för att kalla patienter från väntelista, självskattning av levnadsvanor, blodprovstagning, gemensam journalmall, </a:t>
            </a:r>
          </a:p>
          <a:p>
            <a:pPr marL="514350" indent="-514350">
              <a:buFont typeface="+mj-lt"/>
              <a:buAutoNum type="arabicPeriod"/>
            </a:pPr>
            <a:r>
              <a:rPr lang="sv-SE" dirty="0" smtClean="0"/>
              <a:t>Bättre information till patienter – ta fram informationsmaterial tillsammans med patienter</a:t>
            </a:r>
          </a:p>
          <a:p>
            <a:pPr marL="514350" indent="-514350">
              <a:buFont typeface="+mj-lt"/>
              <a:buAutoNum type="arabicPeriod"/>
            </a:pPr>
            <a:r>
              <a:rPr lang="sv-SE" dirty="0" smtClean="0"/>
              <a:t>Fler möjligheter för patienten att välja former för uppföljning – t.ex.  hemblodtrycksmätning, </a:t>
            </a:r>
            <a:r>
              <a:rPr lang="sv-SE" dirty="0" err="1" smtClean="0"/>
              <a:t>självmätning</a:t>
            </a:r>
            <a:r>
              <a:rPr lang="sv-SE" dirty="0" smtClean="0"/>
              <a:t> på VC, 24-timmars </a:t>
            </a:r>
            <a:r>
              <a:rPr lang="sv-SE" dirty="0" err="1" smtClean="0"/>
              <a:t>bltr</a:t>
            </a:r>
            <a:endParaRPr lang="sv-SE" dirty="0" smtClean="0"/>
          </a:p>
          <a:p>
            <a:pPr marL="0" indent="0">
              <a:buNone/>
            </a:pPr>
            <a:endParaRPr lang="sv-SE" dirty="0" smtClean="0"/>
          </a:p>
          <a:p>
            <a:pPr marL="514350" indent="-514350">
              <a:buFont typeface="+mj-lt"/>
              <a:buAutoNum type="arabicPeriod"/>
            </a:pPr>
            <a:endParaRPr lang="sv-SE" dirty="0" smtClean="0"/>
          </a:p>
          <a:p>
            <a:pPr marL="514350" indent="-514350">
              <a:buFont typeface="+mj-lt"/>
              <a:buAutoNum type="arabicPeriod"/>
            </a:pPr>
            <a:endParaRPr lang="sv-SE" dirty="0" smtClean="0"/>
          </a:p>
          <a:p>
            <a:pPr marL="514350" indent="-514350">
              <a:buFont typeface="+mj-lt"/>
              <a:buAutoNum type="arabicPeriod"/>
            </a:pPr>
            <a:endParaRPr lang="sv-SE" dirty="0"/>
          </a:p>
        </p:txBody>
      </p:sp>
    </p:spTree>
    <p:extLst>
      <p:ext uri="{BB962C8B-B14F-4D97-AF65-F5344CB8AC3E}">
        <p14:creationId xmlns:p14="http://schemas.microsoft.com/office/powerpoint/2010/main" val="586978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Arbetsfördelning</a:t>
            </a:r>
            <a:endParaRPr lang="sv-SE" dirty="0"/>
          </a:p>
        </p:txBody>
      </p:sp>
      <p:graphicFrame>
        <p:nvGraphicFramePr>
          <p:cNvPr id="4" name="Platshållare för innehåll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189722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631</Words>
  <Application>Microsoft Office PowerPoint</Application>
  <PresentationFormat>Bredbild</PresentationFormat>
  <Paragraphs>140</Paragraphs>
  <Slides>11</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11</vt:i4>
      </vt:variant>
    </vt:vector>
  </HeadingPairs>
  <TitlesOfParts>
    <vt:vector size="17" baseType="lpstr">
      <vt:lpstr>Arial</vt:lpstr>
      <vt:lpstr>Calibri</vt:lpstr>
      <vt:lpstr>Calibri Light</vt:lpstr>
      <vt:lpstr>Symbol</vt:lpstr>
      <vt:lpstr>Times New Roman</vt:lpstr>
      <vt:lpstr>Office-tema</vt:lpstr>
      <vt:lpstr>Bättre vård av och med patienter med hypertoni på Helsa VC Sundbyberg </vt:lpstr>
      <vt:lpstr>Bakgrund</vt:lpstr>
      <vt:lpstr>Nuläge blodtrycksnivåer</vt:lpstr>
      <vt:lpstr>Vad är problemet?</vt:lpstr>
      <vt:lpstr>Förbättringsområdet</vt:lpstr>
      <vt:lpstr>Vad vill vi åstadkomma?</vt:lpstr>
      <vt:lpstr>Hur vet vi att förändringen är en förbättring?</vt:lpstr>
      <vt:lpstr>Förändringen</vt:lpstr>
      <vt:lpstr>Arbetsfördelning</vt:lpstr>
      <vt:lpstr>Struktur för åtgärder beroende på blodtrycksnivå</vt:lpstr>
      <vt:lpstr>PowerPoint-presentation</vt:lpstr>
    </vt:vector>
  </TitlesOfParts>
  <Company>Sverige Kommuner och Landsting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Bättre vård av och med patienter med hypertoni på Helsa VC Sundbyberg</dc:title>
  <dc:creator>Gäre Arvidsson Stina</dc:creator>
  <cp:lastModifiedBy>Stina Gäre Arvidsson</cp:lastModifiedBy>
  <cp:revision>11</cp:revision>
  <dcterms:created xsi:type="dcterms:W3CDTF">2017-05-30T22:31:24Z</dcterms:created>
  <dcterms:modified xsi:type="dcterms:W3CDTF">2019-02-27T21:54:29Z</dcterms:modified>
</cp:coreProperties>
</file>