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66" r:id="rId3"/>
    <p:sldId id="270" r:id="rId4"/>
    <p:sldId id="271" r:id="rId5"/>
    <p:sldId id="257" r:id="rId6"/>
    <p:sldId id="265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58D"/>
    <a:srgbClr val="7997AE"/>
    <a:srgbClr val="3B5B7A"/>
    <a:srgbClr val="E5A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80"/>
    <p:restoredTop sz="94718"/>
  </p:normalViewPr>
  <p:slideViewPr>
    <p:cSldViewPr snapToGrid="0" snapToObjects="1" showGuides="1">
      <p:cViewPr varScale="1">
        <p:scale>
          <a:sx n="86" d="100"/>
          <a:sy n="86" d="100"/>
        </p:scale>
        <p:origin x="102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D4CCE-3C07-C045-8CBD-F4646C5FF5DC}" type="datetimeFigureOut">
              <a:rPr lang="sv-SE" smtClean="0"/>
              <a:t>2022-01-07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51BFD-5D7D-7242-8400-9D53345A61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3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AFE77D5-E6A8-5349-801B-9C0BC74F5A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</p:spTree>
    <p:extLst>
      <p:ext uri="{BB962C8B-B14F-4D97-AF65-F5344CB8AC3E}">
        <p14:creationId xmlns:p14="http://schemas.microsoft.com/office/powerpoint/2010/main" val="230005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DAC5BC-2A0F-E04C-B66D-CDD5B88B7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35267-D6CF-AF4B-A67D-0DF86F8E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D44-2B9E-284A-B2A0-063057A0E642}" type="datetime1">
              <a:rPr lang="sv-SE" smtClean="0"/>
              <a:t>2022-01-07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812A69-D3A9-464E-B9BA-3DC8AFDE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AECF44-5D25-7045-96B3-0F7A2749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E0F5E09-DE4F-594B-A169-4119F31C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841248"/>
            <a:ext cx="7200000" cy="1157611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Platshållare för innehåll 12">
            <a:extLst>
              <a:ext uri="{FF2B5EF4-FFF2-40B4-BE49-F238E27FC236}">
                <a16:creationId xmlns:a16="http://schemas.microsoft.com/office/drawing/2014/main" id="{F80C3969-9B0D-7A44-89F5-6763967198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96344" y="2121408"/>
            <a:ext cx="7199312" cy="3822192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F09CEEA-847C-2043-A4F1-7B9932ACD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5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D21E-4B9C-BD48-83ED-687125A0AAC2}" type="datetime1">
              <a:rPr lang="sv-SE" smtClean="0"/>
              <a:t>2022-01-07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73ED106-44D1-F449-80BC-68E0126F01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2905" y="902208"/>
            <a:ext cx="4140001" cy="9056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9AEC935-79E3-2843-94CD-615F513776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2905" y="902207"/>
            <a:ext cx="4140000" cy="9096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08DC353-D64A-9D49-8B6E-DFAE9749D67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205318DB-871B-1E42-8F2A-0A02A5668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A3FEF5E-474F-A940-9A55-DBD8F289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3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1227-0980-2342-BDA6-5F46F300C73E}" type="datetime1">
              <a:rPr lang="sv-SE" smtClean="0"/>
              <a:t>2022-01-07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0011" y="0"/>
            <a:ext cx="6091989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82744ED-6FA4-E54E-B65A-8A9358E5D8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3053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8BC15B31-3089-B549-AE64-95F41A88C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03053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78184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1"/>
            <a:ext cx="6096000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02EEAD-AAEB-B84E-B58A-75801BA94065}" type="datetime1">
              <a:rPr lang="sv-SE" smtClean="0"/>
              <a:t>2022-01-07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7611ABB-245A-1445-9549-18C63A8A97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74669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881505-801A-CF46-9A03-4C38C97D7D9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74669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0522CC-FB96-C64D-BFBE-B04A035F5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8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6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5065FE-EF68-B143-BB95-E412486E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E2A5BD-7E68-D841-B1F1-6A7043D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07796-DCBE-6E4F-B796-61D6AF92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9576" y="6485426"/>
            <a:ext cx="1045464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6920204-227C-CE45-A747-B8F9D59A1873}" type="datetime1">
              <a:rPr lang="sv-SE" smtClean="0"/>
              <a:t>2022-01-07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77C0EA-6AAF-4C47-929A-2EBF2DDC5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0" y="6485426"/>
            <a:ext cx="3017520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AEB3BD-C2FB-AE41-A0C9-A72BE354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1432" y="6484709"/>
            <a:ext cx="667512" cy="12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047A1EB-4259-3348-BF98-567C98640325}"/>
              </a:ext>
            </a:extLst>
          </p:cNvPr>
          <p:cNvSpPr/>
          <p:nvPr userDrawn="1"/>
        </p:nvSpPr>
        <p:spPr>
          <a:xfrm>
            <a:off x="0" y="6638693"/>
            <a:ext cx="1219200" cy="226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ABC8234-AF03-A348-8C21-686FCA070924}"/>
              </a:ext>
            </a:extLst>
          </p:cNvPr>
          <p:cNvSpPr/>
          <p:nvPr userDrawn="1"/>
        </p:nvSpPr>
        <p:spPr>
          <a:xfrm>
            <a:off x="1219200" y="6638693"/>
            <a:ext cx="1219200" cy="226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D9ACE6-DBA7-F746-B736-E9B38199DF26}"/>
              </a:ext>
            </a:extLst>
          </p:cNvPr>
          <p:cNvSpPr/>
          <p:nvPr userDrawn="1"/>
        </p:nvSpPr>
        <p:spPr>
          <a:xfrm>
            <a:off x="2438400" y="6638693"/>
            <a:ext cx="1219200" cy="226210"/>
          </a:xfrm>
          <a:prstGeom prst="rect">
            <a:avLst/>
          </a:prstGeom>
          <a:solidFill>
            <a:srgbClr val="E5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6B70056-09D5-E749-BB35-E2AB4E14DA16}"/>
              </a:ext>
            </a:extLst>
          </p:cNvPr>
          <p:cNvSpPr/>
          <p:nvPr userDrawn="1"/>
        </p:nvSpPr>
        <p:spPr>
          <a:xfrm>
            <a:off x="3657600" y="6638693"/>
            <a:ext cx="1219200" cy="22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47EF725-4AD2-2D4F-B8CC-9A900B860997}"/>
              </a:ext>
            </a:extLst>
          </p:cNvPr>
          <p:cNvSpPr/>
          <p:nvPr userDrawn="1"/>
        </p:nvSpPr>
        <p:spPr>
          <a:xfrm>
            <a:off x="4876800" y="6638693"/>
            <a:ext cx="1219200" cy="226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9F80AA-58CF-034F-960D-EB72AC9BAD82}"/>
              </a:ext>
            </a:extLst>
          </p:cNvPr>
          <p:cNvSpPr/>
          <p:nvPr userDrawn="1"/>
        </p:nvSpPr>
        <p:spPr>
          <a:xfrm>
            <a:off x="6096000" y="6638693"/>
            <a:ext cx="1219200" cy="226210"/>
          </a:xfrm>
          <a:prstGeom prst="rect">
            <a:avLst/>
          </a:prstGeom>
          <a:solidFill>
            <a:srgbClr val="3B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0F92766-98A8-6845-816E-FCA4DC797E11}"/>
              </a:ext>
            </a:extLst>
          </p:cNvPr>
          <p:cNvSpPr/>
          <p:nvPr userDrawn="1"/>
        </p:nvSpPr>
        <p:spPr>
          <a:xfrm>
            <a:off x="7315200" y="6638693"/>
            <a:ext cx="1219200" cy="226210"/>
          </a:xfrm>
          <a:prstGeom prst="rect">
            <a:avLst/>
          </a:prstGeom>
          <a:solidFill>
            <a:srgbClr val="79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D28C89A-ABD1-4645-A3E2-7B29609D3F1B}"/>
              </a:ext>
            </a:extLst>
          </p:cNvPr>
          <p:cNvSpPr/>
          <p:nvPr userDrawn="1"/>
        </p:nvSpPr>
        <p:spPr>
          <a:xfrm>
            <a:off x="8534400" y="6638693"/>
            <a:ext cx="1219200" cy="226210"/>
          </a:xfrm>
          <a:prstGeom prst="rect">
            <a:avLst/>
          </a:prstGeom>
          <a:solidFill>
            <a:srgbClr val="5D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896A6E6-62BC-E347-9161-363D5F21487B}"/>
              </a:ext>
            </a:extLst>
          </p:cNvPr>
          <p:cNvSpPr/>
          <p:nvPr userDrawn="1"/>
        </p:nvSpPr>
        <p:spPr>
          <a:xfrm>
            <a:off x="9753600" y="6638693"/>
            <a:ext cx="1219200" cy="226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F02FAA5-5874-784C-A133-E59B01CEA654}"/>
              </a:ext>
            </a:extLst>
          </p:cNvPr>
          <p:cNvSpPr/>
          <p:nvPr userDrawn="1"/>
        </p:nvSpPr>
        <p:spPr>
          <a:xfrm>
            <a:off x="10972800" y="6638693"/>
            <a:ext cx="1219200" cy="22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92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3" r:id="rId4"/>
    <p:sldLayoutId id="2147483663" r:id="rId5"/>
    <p:sldLayoutId id="2147483665" r:id="rId6"/>
    <p:sldLayoutId id="2147483655" r:id="rId7"/>
    <p:sldLayoutId id="2147483667" r:id="rId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album/4360213/video/19467662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r.se/primarvardskvalite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49F4626-8B4D-314F-8337-4E202B56F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806" y="2825737"/>
            <a:ext cx="8286646" cy="1666364"/>
          </a:xfrm>
        </p:spPr>
        <p:txBody>
          <a:bodyPr/>
          <a:lstStyle/>
          <a:p>
            <a:r>
              <a:rPr lang="sv-SE" dirty="0" err="1"/>
              <a:t>FoKUS</a:t>
            </a:r>
            <a:r>
              <a:rPr lang="sv-SE" dirty="0"/>
              <a:t> del 1</a:t>
            </a:r>
            <a:br>
              <a:rPr lang="sv-SE" dirty="0"/>
            </a:br>
            <a:r>
              <a:rPr lang="sv-SE" dirty="0"/>
              <a:t>Introduktion till PrimärvårdsKvalitet på rehab</a:t>
            </a:r>
          </a:p>
        </p:txBody>
      </p:sp>
    </p:spTree>
    <p:extLst>
      <p:ext uri="{BB962C8B-B14F-4D97-AF65-F5344CB8AC3E}">
        <p14:creationId xmlns:p14="http://schemas.microsoft.com/office/powerpoint/2010/main" val="40693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A95A8-72F3-F64B-A44D-F72B9CE9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stöd för förbättringsarbete på VC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7FF368-D945-194A-8266-BBAE5000AAB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0163" indent="0">
              <a:buNone/>
            </a:pPr>
            <a:r>
              <a:rPr lang="sv-SE" sz="2800" dirty="0"/>
              <a:t>PrimärvårdsKvalitet är ett stöd för kvalitetsarbete i primärvården och omfattar kvalitetsindikatorer samt tekniska lösningar som ska göra det enkelt att få ut kvalitetsdata om patienter, sjukdomsgrupper och verksamheten automatiskt utan dubbelregistrering.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4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CBC9AE97-1A3B-41CD-BBE1-C4A0245DC032}"/>
              </a:ext>
            </a:extLst>
          </p:cNvPr>
          <p:cNvSpPr txBox="1">
            <a:spLocks/>
          </p:cNvSpPr>
          <p:nvPr/>
        </p:nvSpPr>
        <p:spPr>
          <a:xfrm>
            <a:off x="2735802" y="5929001"/>
            <a:ext cx="7690655" cy="457200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/>
              <a:t>Filmen är cirka 3.30 minuter lång</a:t>
            </a:r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C087F67-EC55-463E-88DA-62105FE6B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02" y="2367972"/>
            <a:ext cx="5354478" cy="30550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Framåt eller nästa 5">
            <a:hlinkClick r:id="rId3" highlightClick="1"/>
            <a:extLst>
              <a:ext uri="{FF2B5EF4-FFF2-40B4-BE49-F238E27FC236}">
                <a16:creationId xmlns:a16="http://schemas.microsoft.com/office/drawing/2014/main" id="{54FCB124-EF2B-4F26-917D-728C3ED886B5}"/>
              </a:ext>
            </a:extLst>
          </p:cNvPr>
          <p:cNvSpPr/>
          <p:nvPr/>
        </p:nvSpPr>
        <p:spPr>
          <a:xfrm>
            <a:off x="5266982" y="4096447"/>
            <a:ext cx="857010" cy="610105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3DCFABA-4CAE-45DA-9963-AA9ED37953C4}"/>
              </a:ext>
            </a:extLst>
          </p:cNvPr>
          <p:cNvSpPr txBox="1">
            <a:spLocks/>
          </p:cNvSpPr>
          <p:nvPr/>
        </p:nvSpPr>
        <p:spPr>
          <a:xfrm>
            <a:off x="2649209" y="993649"/>
            <a:ext cx="7200000" cy="6579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Introduktionsfilm</a:t>
            </a:r>
          </a:p>
        </p:txBody>
      </p:sp>
    </p:spTree>
    <p:extLst>
      <p:ext uri="{BB962C8B-B14F-4D97-AF65-F5344CB8AC3E}">
        <p14:creationId xmlns:p14="http://schemas.microsoft.com/office/powerpoint/2010/main" val="46915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114AE9E-1E36-40FC-A9A8-3B482C296137}"/>
              </a:ext>
            </a:extLst>
          </p:cNvPr>
          <p:cNvSpPr/>
          <p:nvPr/>
        </p:nvSpPr>
        <p:spPr>
          <a:xfrm>
            <a:off x="2496344" y="2121408"/>
            <a:ext cx="6336938" cy="950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B86B104-78C9-4FA1-A3A1-216B453B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Diskutera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6B9354-E56F-4384-8906-B0004463930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v-SE" sz="2800" dirty="0"/>
              <a:t>Vilka användningsområden ser ni för PrimärvårdsKvalitet i er verksamhet?</a:t>
            </a:r>
          </a:p>
        </p:txBody>
      </p:sp>
    </p:spTree>
    <p:extLst>
      <p:ext uri="{BB962C8B-B14F-4D97-AF65-F5344CB8AC3E}">
        <p14:creationId xmlns:p14="http://schemas.microsoft.com/office/powerpoint/2010/main" val="76914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4BAA079-EED1-4DD4-8039-E4E63495519D}"/>
              </a:ext>
            </a:extLst>
          </p:cNvPr>
          <p:cNvSpPr/>
          <p:nvPr/>
        </p:nvSpPr>
        <p:spPr>
          <a:xfrm>
            <a:off x="2496344" y="2887943"/>
            <a:ext cx="7322359" cy="2864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8A95A8-72F3-F64B-A44D-F72B9CE9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Quiz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7FF368-D945-194A-8266-BBAE5000AAB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30163" indent="0">
              <a:buNone/>
            </a:pPr>
            <a:r>
              <a:rPr lang="sv-SE" dirty="0"/>
              <a:t>Kom igång med att titta på er verksamhets data genom att göra </a:t>
            </a:r>
            <a:r>
              <a:rPr lang="sv-SE" dirty="0" err="1"/>
              <a:t>quizet</a:t>
            </a:r>
            <a:r>
              <a:rPr lang="sv-SE" dirty="0"/>
              <a:t>. Använd PrimärvårdsKvalitet för att svara på frågorna. </a:t>
            </a:r>
          </a:p>
          <a:p>
            <a:pPr marL="0" lvl="0" indent="0">
              <a:buNone/>
            </a:pPr>
            <a:r>
              <a:rPr lang="sv-SE" dirty="0"/>
              <a:t>Titta på indikatorerna med kortnamn Ar03 och Ar04 (om enheten hör till en VC) alternativt Ar12 och Ar13 (om enheten är fristående):</a:t>
            </a:r>
          </a:p>
          <a:p>
            <a:pPr lvl="0"/>
            <a:r>
              <a:rPr lang="sv-SE" dirty="0"/>
              <a:t>Hur förhåller sig Andel patienter med artros som fått artrosskola till de som fått handledd träning, till varandra?</a:t>
            </a:r>
          </a:p>
          <a:p>
            <a:pPr lvl="0"/>
            <a:r>
              <a:rPr lang="sv-SE" dirty="0"/>
              <a:t>Vad påverkar värdena?</a:t>
            </a:r>
          </a:p>
          <a:p>
            <a:pPr lvl="0"/>
            <a:r>
              <a:rPr lang="sv-SE" dirty="0"/>
              <a:t>Vilka reflektioner gör ni kring resultaten, finns det något i arbetssätten som skulle kunna påverka resultatet?</a:t>
            </a:r>
          </a:p>
        </p:txBody>
      </p:sp>
    </p:spTree>
    <p:extLst>
      <p:ext uri="{BB962C8B-B14F-4D97-AF65-F5344CB8AC3E}">
        <p14:creationId xmlns:p14="http://schemas.microsoft.com/office/powerpoint/2010/main" val="324073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97EC21-59EB-154A-9C62-7772B37EC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923" y="2047757"/>
            <a:ext cx="8602462" cy="1310400"/>
          </a:xfrm>
        </p:spPr>
        <p:txBody>
          <a:bodyPr/>
          <a:lstStyle/>
          <a:p>
            <a:r>
              <a:rPr lang="sv-SE" dirty="0">
                <a:hlinkClick r:id="rId2"/>
              </a:rPr>
              <a:t>www.skr.se/primarvardskvalitet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0166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079"/>
      </a:accent1>
      <a:accent2>
        <a:srgbClr val="71B3A7"/>
      </a:accent2>
      <a:accent3>
        <a:srgbClr val="5D287F"/>
      </a:accent3>
      <a:accent4>
        <a:srgbClr val="DFA18D"/>
      </a:accent4>
      <a:accent5>
        <a:srgbClr val="EFCD30"/>
      </a:accent5>
      <a:accent6>
        <a:srgbClr val="D3CDB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vardsKvalitet och professionsföreningarna_korr4" id="{0622CD03-646A-464B-A0B7-107415F1D3AE}" vid="{9DA69854-CB91-684A-B2C4-0C27E53284D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PrimarvardsKvalitet och professionsföreningarna (00000003)</Template>
  <TotalTime>249</TotalTime>
  <Words>165</Words>
  <Application>Microsoft Office PowerPoint</Application>
  <PresentationFormat>Bredbild</PresentationFormat>
  <Paragraphs>14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FoKUS del 1 Introduktion till PrimärvårdsKvalitet på rehab</vt:lpstr>
      <vt:lpstr>Ett stöd för förbättringsarbete på VC</vt:lpstr>
      <vt:lpstr>PowerPoint-presentation</vt:lpstr>
      <vt:lpstr>Diskutera</vt:lpstr>
      <vt:lpstr>Quiz </vt:lpstr>
      <vt:lpstr>www.skr.se/primarvardskvalitet 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på en eller  två rader</dc:title>
  <dc:creator>Gäre Arvidsson Stina</dc:creator>
  <cp:lastModifiedBy>Gäre Arvidsson Stina</cp:lastModifiedBy>
  <cp:revision>5</cp:revision>
  <dcterms:created xsi:type="dcterms:W3CDTF">2018-12-18T20:31:44Z</dcterms:created>
  <dcterms:modified xsi:type="dcterms:W3CDTF">2022-01-07T21:08:13Z</dcterms:modified>
</cp:coreProperties>
</file>