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4" r:id="rId2"/>
    <p:sldId id="257" r:id="rId3"/>
    <p:sldId id="272" r:id="rId4"/>
    <p:sldId id="266" r:id="rId5"/>
    <p:sldId id="267" r:id="rId6"/>
    <p:sldId id="268" r:id="rId7"/>
    <p:sldId id="269" r:id="rId8"/>
    <p:sldId id="270" r:id="rId9"/>
    <p:sldId id="273" r:id="rId10"/>
    <p:sldId id="26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58D"/>
    <a:srgbClr val="7997AE"/>
    <a:srgbClr val="3B5B7A"/>
    <a:srgbClr val="E5A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80"/>
    <p:restoredTop sz="94718"/>
  </p:normalViewPr>
  <p:slideViewPr>
    <p:cSldViewPr snapToGrid="0" snapToObjects="1" showGuides="1">
      <p:cViewPr varScale="1">
        <p:scale>
          <a:sx n="86" d="100"/>
          <a:sy n="86" d="100"/>
        </p:scale>
        <p:origin x="102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D4CCE-3C07-C045-8CBD-F4646C5FF5DC}" type="datetimeFigureOut">
              <a:rPr lang="sv-SE" smtClean="0"/>
              <a:t>2022-01-08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51BFD-5D7D-7242-8400-9D53345A61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93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2022-01-08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AFE77D5-E6A8-5349-801B-9C0BC74F5A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</p:spTree>
    <p:extLst>
      <p:ext uri="{BB962C8B-B14F-4D97-AF65-F5344CB8AC3E}">
        <p14:creationId xmlns:p14="http://schemas.microsoft.com/office/powerpoint/2010/main" val="230005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2022-01-08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BDAC5BC-2A0F-E04C-B66D-CDD5B88B7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35267-D6CF-AF4B-A67D-0DF86F8E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D44-2B9E-284A-B2A0-063057A0E642}" type="datetime1">
              <a:rPr lang="sv-SE" smtClean="0"/>
              <a:t>2022-01-08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812A69-D3A9-464E-B9BA-3DC8AFDE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AECF44-5D25-7045-96B3-0F7A2749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E0F5E09-DE4F-594B-A169-4119F31C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841248"/>
            <a:ext cx="7200000" cy="1157611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Platshållare för innehåll 12">
            <a:extLst>
              <a:ext uri="{FF2B5EF4-FFF2-40B4-BE49-F238E27FC236}">
                <a16:creationId xmlns:a16="http://schemas.microsoft.com/office/drawing/2014/main" id="{F80C3969-9B0D-7A44-89F5-6763967198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96344" y="2121408"/>
            <a:ext cx="7199312" cy="3822192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F09CEEA-847C-2043-A4F1-7B9932ACD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5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D21E-4B9C-BD48-83ED-687125A0AAC2}" type="datetime1">
              <a:rPr lang="sv-SE" smtClean="0"/>
              <a:t>2022-01-08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73ED106-44D1-F449-80BC-68E0126F01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2905" y="902208"/>
            <a:ext cx="4140001" cy="9056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9AEC935-79E3-2843-94CD-615F513776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2905" y="902207"/>
            <a:ext cx="4140000" cy="9096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08DC353-D64A-9D49-8B6E-DFAE9749D67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205318DB-871B-1E42-8F2A-0A02A56687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A3FEF5E-474F-A940-9A55-DBD8F289E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3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1227-0980-2342-BDA6-5F46F300C73E}" type="datetime1">
              <a:rPr lang="sv-SE" smtClean="0"/>
              <a:t>2022-01-08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0011" y="0"/>
            <a:ext cx="6091989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582744ED-6FA4-E54E-B65A-8A9358E5D8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3053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8BC15B31-3089-B549-AE64-95F41A88C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03053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78184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1"/>
            <a:ext cx="6096000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02EEAD-AAEB-B84E-B58A-75801BA94065}" type="datetime1">
              <a:rPr lang="sv-SE" smtClean="0"/>
              <a:t>2022-01-08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7611ABB-245A-1445-9549-18C63A8A97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74669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3881505-801A-CF46-9A03-4C38C97D7D9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74669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0522CC-FB96-C64D-BFBE-B04A035F5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8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2022-01-08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6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2022-01-08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E5065FE-EF68-B143-BB95-E412486E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E2A5BD-7E68-D841-B1F1-6A7043D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E07796-DCBE-6E4F-B796-61D6AF92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9576" y="6485426"/>
            <a:ext cx="1045464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6920204-227C-CE45-A747-B8F9D59A1873}" type="datetime1">
              <a:rPr lang="sv-SE" smtClean="0"/>
              <a:t>2022-01-08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77C0EA-6AAF-4C47-929A-2EBF2DDC5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0" y="6485426"/>
            <a:ext cx="3017520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AEB3BD-C2FB-AE41-A0C9-A72BE3544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1432" y="6484709"/>
            <a:ext cx="667512" cy="12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047A1EB-4259-3348-BF98-567C98640325}"/>
              </a:ext>
            </a:extLst>
          </p:cNvPr>
          <p:cNvSpPr/>
          <p:nvPr userDrawn="1"/>
        </p:nvSpPr>
        <p:spPr>
          <a:xfrm>
            <a:off x="0" y="6638693"/>
            <a:ext cx="1219200" cy="226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ABC8234-AF03-A348-8C21-686FCA070924}"/>
              </a:ext>
            </a:extLst>
          </p:cNvPr>
          <p:cNvSpPr/>
          <p:nvPr userDrawn="1"/>
        </p:nvSpPr>
        <p:spPr>
          <a:xfrm>
            <a:off x="1219200" y="6638693"/>
            <a:ext cx="1219200" cy="226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D9ACE6-DBA7-F746-B736-E9B38199DF26}"/>
              </a:ext>
            </a:extLst>
          </p:cNvPr>
          <p:cNvSpPr/>
          <p:nvPr userDrawn="1"/>
        </p:nvSpPr>
        <p:spPr>
          <a:xfrm>
            <a:off x="2438400" y="6638693"/>
            <a:ext cx="1219200" cy="226210"/>
          </a:xfrm>
          <a:prstGeom prst="rect">
            <a:avLst/>
          </a:prstGeom>
          <a:solidFill>
            <a:srgbClr val="E5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6B70056-09D5-E749-BB35-E2AB4E14DA16}"/>
              </a:ext>
            </a:extLst>
          </p:cNvPr>
          <p:cNvSpPr/>
          <p:nvPr userDrawn="1"/>
        </p:nvSpPr>
        <p:spPr>
          <a:xfrm>
            <a:off x="3657600" y="6638693"/>
            <a:ext cx="1219200" cy="22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47EF725-4AD2-2D4F-B8CC-9A900B860997}"/>
              </a:ext>
            </a:extLst>
          </p:cNvPr>
          <p:cNvSpPr/>
          <p:nvPr userDrawn="1"/>
        </p:nvSpPr>
        <p:spPr>
          <a:xfrm>
            <a:off x="4876800" y="6638693"/>
            <a:ext cx="1219200" cy="226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9F80AA-58CF-034F-960D-EB72AC9BAD82}"/>
              </a:ext>
            </a:extLst>
          </p:cNvPr>
          <p:cNvSpPr/>
          <p:nvPr userDrawn="1"/>
        </p:nvSpPr>
        <p:spPr>
          <a:xfrm>
            <a:off x="6096000" y="6638693"/>
            <a:ext cx="1219200" cy="226210"/>
          </a:xfrm>
          <a:prstGeom prst="rect">
            <a:avLst/>
          </a:prstGeom>
          <a:solidFill>
            <a:srgbClr val="3B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0F92766-98A8-6845-816E-FCA4DC797E11}"/>
              </a:ext>
            </a:extLst>
          </p:cNvPr>
          <p:cNvSpPr/>
          <p:nvPr userDrawn="1"/>
        </p:nvSpPr>
        <p:spPr>
          <a:xfrm>
            <a:off x="7315200" y="6638693"/>
            <a:ext cx="1219200" cy="226210"/>
          </a:xfrm>
          <a:prstGeom prst="rect">
            <a:avLst/>
          </a:prstGeom>
          <a:solidFill>
            <a:srgbClr val="79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D28C89A-ABD1-4645-A3E2-7B29609D3F1B}"/>
              </a:ext>
            </a:extLst>
          </p:cNvPr>
          <p:cNvSpPr/>
          <p:nvPr userDrawn="1"/>
        </p:nvSpPr>
        <p:spPr>
          <a:xfrm>
            <a:off x="8534400" y="6638693"/>
            <a:ext cx="1219200" cy="226210"/>
          </a:xfrm>
          <a:prstGeom prst="rect">
            <a:avLst/>
          </a:prstGeom>
          <a:solidFill>
            <a:srgbClr val="5D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896A6E6-62BC-E347-9161-363D5F21487B}"/>
              </a:ext>
            </a:extLst>
          </p:cNvPr>
          <p:cNvSpPr/>
          <p:nvPr userDrawn="1"/>
        </p:nvSpPr>
        <p:spPr>
          <a:xfrm>
            <a:off x="9753600" y="6638693"/>
            <a:ext cx="1219200" cy="226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F02FAA5-5874-784C-A133-E59B01CEA654}"/>
              </a:ext>
            </a:extLst>
          </p:cNvPr>
          <p:cNvSpPr/>
          <p:nvPr userDrawn="1"/>
        </p:nvSpPr>
        <p:spPr>
          <a:xfrm>
            <a:off x="10972800" y="6638693"/>
            <a:ext cx="1219200" cy="22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92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53" r:id="rId4"/>
    <p:sldLayoutId id="2147483663" r:id="rId5"/>
    <p:sldLayoutId id="2147483665" r:id="rId6"/>
    <p:sldLayoutId id="2147483655" r:id="rId7"/>
    <p:sldLayoutId id="2147483667" r:id="rId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r.se/primarvardskvalite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album/4360213/video/19467521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sjME3haxd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49F4626-8B4D-314F-8337-4E202B56F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806" y="2825737"/>
            <a:ext cx="7507556" cy="1568710"/>
          </a:xfrm>
        </p:spPr>
        <p:txBody>
          <a:bodyPr/>
          <a:lstStyle/>
          <a:p>
            <a:r>
              <a:rPr lang="sv-SE" dirty="0" err="1"/>
              <a:t>FoKUS</a:t>
            </a:r>
            <a:r>
              <a:rPr lang="sv-SE" dirty="0"/>
              <a:t> del 2</a:t>
            </a:r>
            <a:br>
              <a:rPr lang="sv-SE" dirty="0"/>
            </a:br>
            <a:r>
              <a:rPr lang="sv-SE" dirty="0"/>
              <a:t>Användning av PrimärvårdsKvalitet</a:t>
            </a:r>
          </a:p>
        </p:txBody>
      </p:sp>
    </p:spTree>
    <p:extLst>
      <p:ext uri="{BB962C8B-B14F-4D97-AF65-F5344CB8AC3E}">
        <p14:creationId xmlns:p14="http://schemas.microsoft.com/office/powerpoint/2010/main" val="40693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97EC21-59EB-154A-9C62-7772B37EC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8397" y="1993121"/>
            <a:ext cx="8584707" cy="1310400"/>
          </a:xfrm>
        </p:spPr>
        <p:txBody>
          <a:bodyPr/>
          <a:lstStyle/>
          <a:p>
            <a:r>
              <a:rPr lang="sv-SE" dirty="0">
                <a:hlinkClick r:id="rId2"/>
              </a:rPr>
              <a:t>www.skr.se/primarvardskvalitet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016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8A95A8-72F3-F64B-A44D-F72B9CE9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Introduktionsfilm till PrimärvårdsKvalitets användningsområden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7FF368-D945-194A-8266-BBAE5000AA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96344" y="2121408"/>
            <a:ext cx="7872774" cy="3822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I filmen berättar distriktsläkare Jan Hasselström om hur Storvretens vårdcentral jobbat med PrimärvårdsKvalitet, ca 2 minuter.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49CA16-A76B-4498-91F2-781E95EAA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73" y="3429000"/>
            <a:ext cx="5042337" cy="283498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Framåt eller nästa 4">
            <a:hlinkClick r:id="rId3" highlightClick="1"/>
            <a:extLst>
              <a:ext uri="{FF2B5EF4-FFF2-40B4-BE49-F238E27FC236}">
                <a16:creationId xmlns:a16="http://schemas.microsoft.com/office/drawing/2014/main" id="{DB16FC52-AFDD-4970-8E86-83F86C13E253}"/>
              </a:ext>
            </a:extLst>
          </p:cNvPr>
          <p:cNvSpPr/>
          <p:nvPr/>
        </p:nvSpPr>
        <p:spPr>
          <a:xfrm>
            <a:off x="5274295" y="4587002"/>
            <a:ext cx="869094" cy="51898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73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394F42-EED2-41AC-A977-2BB1DE3B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841248"/>
            <a:ext cx="7200000" cy="115761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800"/>
              <a:t>Översiktsbild av användningsområden för PrimärvårdsKvalitet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0B4160-212B-427C-BE60-FA4224A13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6344" y="2151684"/>
            <a:ext cx="7199312" cy="37616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8508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4B5E39-E6DC-470D-8A92-426C93CEA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" r="39102" b="2"/>
          <a:stretch/>
        </p:blipFill>
        <p:spPr>
          <a:xfrm>
            <a:off x="6100011" y="10"/>
            <a:ext cx="6091989" cy="6638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9D76BC-319E-4708-983D-0759B7893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053" y="957071"/>
            <a:ext cx="4140001" cy="938976"/>
          </a:xfr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sv-SE" b="1" kern="1200" baseline="0" dirty="0">
                <a:latin typeface="+mn-lt"/>
                <a:ea typeface="+mn-ea"/>
                <a:cs typeface="+mn-cs"/>
              </a:rPr>
              <a:t>Användningsområden för PrimärvårdsKvalitet</a:t>
            </a:r>
          </a:p>
        </p:txBody>
      </p:sp>
      <p:sp>
        <p:nvSpPr>
          <p:cNvPr id="4" name="Platshållare för innehåll 5">
            <a:extLst>
              <a:ext uri="{FF2B5EF4-FFF2-40B4-BE49-F238E27FC236}">
                <a16:creationId xmlns:a16="http://schemas.microsoft.com/office/drawing/2014/main" id="{F120C73C-642E-4690-9196-8C79CE9B00E0}"/>
              </a:ext>
            </a:extLst>
          </p:cNvPr>
          <p:cNvSpPr txBox="1">
            <a:spLocks/>
          </p:cNvSpPr>
          <p:nvPr/>
        </p:nvSpPr>
        <p:spPr>
          <a:xfrm>
            <a:off x="1003053" y="2036065"/>
            <a:ext cx="4140000" cy="386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sv-SE" sz="2000"/>
              <a:t>Följa upp hur det går för patienterna</a:t>
            </a:r>
          </a:p>
          <a:p>
            <a:pPr>
              <a:spcBef>
                <a:spcPts val="600"/>
              </a:spcBef>
            </a:pPr>
            <a:r>
              <a:rPr lang="sv-SE" sz="2000"/>
              <a:t>Hitta patienter som </a:t>
            </a:r>
            <a:br>
              <a:rPr lang="sv-SE" sz="2000"/>
            </a:br>
            <a:r>
              <a:rPr lang="sv-SE" sz="2000"/>
              <a:t>behöver ytterligare åtgärder</a:t>
            </a:r>
          </a:p>
          <a:p>
            <a:pPr>
              <a:spcBef>
                <a:spcPts val="600"/>
              </a:spcBef>
            </a:pPr>
            <a:r>
              <a:rPr lang="sv-SE" sz="2000"/>
              <a:t>Identifiera förbättringsområden</a:t>
            </a:r>
          </a:p>
          <a:p>
            <a:pPr>
              <a:spcBef>
                <a:spcPts val="600"/>
              </a:spcBef>
            </a:pPr>
            <a:r>
              <a:rPr lang="sv-SE" sz="2000"/>
              <a:t>Använda som mätetal vid förbättringsarbete</a:t>
            </a:r>
          </a:p>
          <a:p>
            <a:pPr>
              <a:spcBef>
                <a:spcPts val="600"/>
              </a:spcBef>
            </a:pPr>
            <a:endParaRPr lang="sv-SE" sz="2000"/>
          </a:p>
          <a:p>
            <a:pPr>
              <a:spcBef>
                <a:spcPts val="600"/>
              </a:spcBef>
            </a:pPr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391473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EC6A1E-32A8-4C2E-9016-4F64C38C1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5" r="31359" b="2"/>
          <a:stretch/>
        </p:blipFill>
        <p:spPr>
          <a:xfrm>
            <a:off x="6100011" y="10"/>
            <a:ext cx="6091989" cy="6638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40A6183-8CAA-4486-9E93-4D33E9F48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053" y="957071"/>
            <a:ext cx="4140001" cy="938976"/>
          </a:xfrm>
        </p:spPr>
        <p:txBody>
          <a:bodyPr/>
          <a:lstStyle/>
          <a:p>
            <a:r>
              <a:rPr lang="en-US" dirty="0"/>
              <a:t>Användningsområden för PrimärvårdsKvalitet</a:t>
            </a:r>
          </a:p>
        </p:txBody>
      </p:sp>
      <p:sp>
        <p:nvSpPr>
          <p:cNvPr id="4" name="Platshållare för innehåll 5">
            <a:extLst>
              <a:ext uri="{FF2B5EF4-FFF2-40B4-BE49-F238E27FC236}">
                <a16:creationId xmlns:a16="http://schemas.microsoft.com/office/drawing/2014/main" id="{F36769F9-FA7C-4340-BB70-AC2BD4EDC73A}"/>
              </a:ext>
            </a:extLst>
          </p:cNvPr>
          <p:cNvSpPr txBox="1">
            <a:spLocks/>
          </p:cNvSpPr>
          <p:nvPr/>
        </p:nvSpPr>
        <p:spPr>
          <a:xfrm>
            <a:off x="1003053" y="2036065"/>
            <a:ext cx="4140000" cy="386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sv-SE" sz="2000"/>
              <a:t>Vetenskapliga arbeten</a:t>
            </a:r>
          </a:p>
          <a:p>
            <a:pPr>
              <a:spcBef>
                <a:spcPts val="600"/>
              </a:spcBef>
            </a:pPr>
            <a:r>
              <a:rPr lang="sv-SE" sz="2000"/>
              <a:t>Handledning</a:t>
            </a:r>
          </a:p>
          <a:p>
            <a:pPr>
              <a:spcBef>
                <a:spcPts val="600"/>
              </a:spcBef>
            </a:pPr>
            <a:r>
              <a:rPr lang="sv-SE" sz="2000"/>
              <a:t>Fortbildning</a:t>
            </a:r>
          </a:p>
          <a:p>
            <a:pPr>
              <a:spcBef>
                <a:spcPts val="600"/>
              </a:spcBef>
            </a:pPr>
            <a:r>
              <a:rPr lang="sv-SE" sz="2000"/>
              <a:t>Underlag för lokal-regional dialog till exempel med läkemedelskommitté-represetant, informationsläkare</a:t>
            </a:r>
          </a:p>
          <a:p>
            <a:pPr>
              <a:spcBef>
                <a:spcPts val="600"/>
              </a:spcBef>
            </a:pPr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27318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57D328D-E3A6-4FB2-AE2F-BFBDF87BE96F}"/>
              </a:ext>
            </a:extLst>
          </p:cNvPr>
          <p:cNvSpPr/>
          <p:nvPr/>
        </p:nvSpPr>
        <p:spPr>
          <a:xfrm>
            <a:off x="2496809" y="2121408"/>
            <a:ext cx="7126585" cy="2264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2F92ABB-70F8-475E-B3B6-774B6ABE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Diskutera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90D7FF-0535-406A-95F0-C0AAA950FEE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2800" dirty="0"/>
              <a:t>Vilka användningsområden ser du i ditt arbete?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800" dirty="0"/>
              <a:t>Vad behöver vi göra på vårdcentralen för att organisera vårt kvalitetsarbete?</a:t>
            </a:r>
          </a:p>
        </p:txBody>
      </p:sp>
    </p:spTree>
    <p:extLst>
      <p:ext uri="{BB962C8B-B14F-4D97-AF65-F5344CB8AC3E}">
        <p14:creationId xmlns:p14="http://schemas.microsoft.com/office/powerpoint/2010/main" val="64967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17A957-CAE0-4995-AFE5-2724C0B5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Film om att arbeta med förbättringsarbete och data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B58453-2CDC-4456-99F5-0FE816A3CE0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Filmen är ca 4 minuter lång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27CFD66-9628-4DF2-8C0C-9AF6A3D98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769" y="3080951"/>
            <a:ext cx="5197484" cy="258584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åt eller nästa 4">
            <a:hlinkClick r:id="rId3" highlightClick="1"/>
            <a:extLst>
              <a:ext uri="{FF2B5EF4-FFF2-40B4-BE49-F238E27FC236}">
                <a16:creationId xmlns:a16="http://schemas.microsoft.com/office/drawing/2014/main" id="{94745238-9C4D-446B-BFCA-68FAC754BDD5}"/>
              </a:ext>
            </a:extLst>
          </p:cNvPr>
          <p:cNvSpPr/>
          <p:nvPr/>
        </p:nvSpPr>
        <p:spPr>
          <a:xfrm>
            <a:off x="4917334" y="4119239"/>
            <a:ext cx="808763" cy="602610"/>
          </a:xfrm>
          <a:prstGeom prst="actionButtonForwardNex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57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9A41E4E-AA78-4C4A-9DC7-95A9747750F3}"/>
              </a:ext>
            </a:extLst>
          </p:cNvPr>
          <p:cNvSpPr/>
          <p:nvPr/>
        </p:nvSpPr>
        <p:spPr>
          <a:xfrm>
            <a:off x="2497497" y="2270375"/>
            <a:ext cx="7199312" cy="3746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A40C028-3F30-40E4-BBE3-E22EC5F2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841248"/>
            <a:ext cx="7200000" cy="845509"/>
          </a:xfrm>
        </p:spPr>
        <p:txBody>
          <a:bodyPr/>
          <a:lstStyle/>
          <a:p>
            <a:r>
              <a:rPr lang="sv-SE" dirty="0" err="1"/>
              <a:t>Quiz</a:t>
            </a:r>
            <a:r>
              <a:rPr lang="sv-SE" dirty="0"/>
              <a:t> del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F13718-B052-48A6-973A-882144B1F7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96344" y="1837678"/>
            <a:ext cx="7199312" cy="3515557"/>
          </a:xfrm>
        </p:spPr>
        <p:txBody>
          <a:bodyPr>
            <a:noAutofit/>
          </a:bodyPr>
          <a:lstStyle/>
          <a:p>
            <a:pPr marL="30163" indent="0">
              <a:buNone/>
            </a:pPr>
            <a:r>
              <a:rPr lang="sv-SE" sz="2200" dirty="0"/>
              <a:t>Använd PrimärvårdsKvalitet för att svara på frågorna.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200" dirty="0"/>
              <a:t>Är vi bra på att ställa etiologisk diagnos vid bensår?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200" dirty="0"/>
              <a:t>Har vi missat att behandla några patienter med förmaksflimmer som borde ha </a:t>
            </a:r>
            <a:r>
              <a:rPr lang="sv-SE" sz="2200" dirty="0" err="1"/>
              <a:t>antikoagulantia</a:t>
            </a:r>
            <a:r>
              <a:rPr lang="sv-SE" sz="22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200" dirty="0"/>
              <a:t>Är det en lagom andel patienter som behandlas med antidepressiva läkemedel vid ångest eller depression?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200" dirty="0"/>
              <a:t>Finns det några patienter med demens som har </a:t>
            </a:r>
            <a:r>
              <a:rPr lang="sv-SE" sz="2200" dirty="0" err="1"/>
              <a:t>psykofarmakologiska</a:t>
            </a:r>
            <a:r>
              <a:rPr lang="sv-SE" sz="2200" dirty="0"/>
              <a:t> läkemedel?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200" dirty="0"/>
              <a:t>Hur stor andel av våra patienter som haft TIA eller ischemisk stroke behandlas med statin?</a:t>
            </a:r>
          </a:p>
        </p:txBody>
      </p:sp>
    </p:spTree>
    <p:extLst>
      <p:ext uri="{BB962C8B-B14F-4D97-AF65-F5344CB8AC3E}">
        <p14:creationId xmlns:p14="http://schemas.microsoft.com/office/powerpoint/2010/main" val="244440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E035432-DF63-4E7E-B904-C252AE42D6E9}"/>
              </a:ext>
            </a:extLst>
          </p:cNvPr>
          <p:cNvSpPr/>
          <p:nvPr/>
        </p:nvSpPr>
        <p:spPr>
          <a:xfrm>
            <a:off x="2496810" y="2024109"/>
            <a:ext cx="7295260" cy="1713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8A1EC5-B7E6-412C-94B6-B47DDB84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Diskutera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D8AD2F-442D-456F-91C8-61B524CB478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v-SE" sz="2800" dirty="0"/>
              <a:t>Titta på era resultat i PrimärvårdsKvalitet, är det något särskilt område som </a:t>
            </a:r>
            <a:r>
              <a:rPr lang="sv-SE" dirty="0"/>
              <a:t>sticker ut och som vi behöver förbättra? </a:t>
            </a:r>
          </a:p>
        </p:txBody>
      </p:sp>
    </p:spTree>
    <p:extLst>
      <p:ext uri="{BB962C8B-B14F-4D97-AF65-F5344CB8AC3E}">
        <p14:creationId xmlns:p14="http://schemas.microsoft.com/office/powerpoint/2010/main" val="1171048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079"/>
      </a:accent1>
      <a:accent2>
        <a:srgbClr val="71B3A7"/>
      </a:accent2>
      <a:accent3>
        <a:srgbClr val="5D287F"/>
      </a:accent3>
      <a:accent4>
        <a:srgbClr val="DFA18D"/>
      </a:accent4>
      <a:accent5>
        <a:srgbClr val="EFCD30"/>
      </a:accent5>
      <a:accent6>
        <a:srgbClr val="D3CDB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vardsKvalitet och professionsföreningarna_korr4" id="{0622CD03-646A-464B-A0B7-107415F1D3AE}" vid="{9DA69854-CB91-684A-B2C4-0C27E53284D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PrimarvardsKvalitet och professionsföreningarna (00000003)</Template>
  <TotalTime>30</TotalTime>
  <Words>219</Words>
  <Application>Microsoft Office PowerPoint</Application>
  <PresentationFormat>Bredbild</PresentationFormat>
  <Paragraphs>29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FoKUS del 2 Användning av PrimärvårdsKvalitet</vt:lpstr>
      <vt:lpstr>Introduktionsfilm till PrimärvårdsKvalitets användningsområden</vt:lpstr>
      <vt:lpstr>Översiktsbild av användningsområden för PrimärvårdsKvalitet</vt:lpstr>
      <vt:lpstr>PowerPoint-presentation</vt:lpstr>
      <vt:lpstr>PowerPoint-presentation</vt:lpstr>
      <vt:lpstr>Diskutera</vt:lpstr>
      <vt:lpstr>Film om att arbeta med förbättringsarbete och data</vt:lpstr>
      <vt:lpstr>Quiz del 2</vt:lpstr>
      <vt:lpstr>Diskutera</vt:lpstr>
      <vt:lpstr>www.skr.se/primarvardskvalitet 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 på en eller  två rader</dc:title>
  <dc:creator>Gäre Arvidsson Stina</dc:creator>
  <cp:lastModifiedBy>Gäre Arvidsson Stina</cp:lastModifiedBy>
  <cp:revision>7</cp:revision>
  <dcterms:created xsi:type="dcterms:W3CDTF">2018-12-18T20:31:44Z</dcterms:created>
  <dcterms:modified xsi:type="dcterms:W3CDTF">2022-01-08T15:40:42Z</dcterms:modified>
</cp:coreProperties>
</file>