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392" r:id="rId2"/>
    <p:sldId id="393" r:id="rId3"/>
    <p:sldId id="394" r:id="rId4"/>
    <p:sldId id="395" r:id="rId5"/>
    <p:sldId id="396" r:id="rId6"/>
    <p:sldId id="397" r:id="rId7"/>
    <p:sldId id="399" r:id="rId8"/>
    <p:sldId id="400" r:id="rId9"/>
    <p:sldId id="401" r:id="rId10"/>
    <p:sldId id="402" r:id="rId11"/>
    <p:sldId id="406" r:id="rId12"/>
    <p:sldId id="403" r:id="rId13"/>
    <p:sldId id="404" r:id="rId14"/>
    <p:sldId id="405" r:id="rId15"/>
    <p:sldId id="407" r:id="rId16"/>
    <p:sldId id="408" r:id="rId1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33CC"/>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just format 3 - Dekorfärg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93" autoAdjust="0"/>
    <p:restoredTop sz="94755" autoAdjust="0"/>
  </p:normalViewPr>
  <p:slideViewPr>
    <p:cSldViewPr snapToGrid="0">
      <p:cViewPr varScale="1">
        <p:scale>
          <a:sx n="86" d="100"/>
          <a:sy n="86" d="100"/>
        </p:scale>
        <p:origin x="869" y="58"/>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5408F0-1F40-42B9-8037-58DE3019D563}" type="datetimeFigureOut">
              <a:rPr lang="sv-SE" smtClean="0"/>
              <a:t>2022-01-07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B23B6B-5627-4103-A17B-86AC1D3D80DE}" type="slidenum">
              <a:rPr lang="sv-SE" smtClean="0"/>
              <a:t>‹#›</a:t>
            </a:fld>
            <a:endParaRPr lang="sv-SE"/>
          </a:p>
        </p:txBody>
      </p:sp>
    </p:spTree>
    <p:extLst>
      <p:ext uri="{BB962C8B-B14F-4D97-AF65-F5344CB8AC3E}">
        <p14:creationId xmlns:p14="http://schemas.microsoft.com/office/powerpoint/2010/main" val="1736575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13" name="Bildobjekt 12">
            <a:extLst>
              <a:ext uri="{FF2B5EF4-FFF2-40B4-BE49-F238E27FC236}">
                <a16:creationId xmlns:a16="http://schemas.microsoft.com/office/drawing/2014/main" id="{773F9303-A48B-C549-8D96-027C3C23962E}"/>
              </a:ext>
            </a:extLst>
          </p:cNvPr>
          <p:cNvPicPr>
            <a:picLocks noChangeAspect="1"/>
          </p:cNvPicPr>
          <p:nvPr userDrawn="1"/>
        </p:nvPicPr>
        <p:blipFill>
          <a:blip r:embed="rId2"/>
          <a:stretch>
            <a:fillRect/>
          </a:stretch>
        </p:blipFill>
        <p:spPr>
          <a:xfrm>
            <a:off x="0" y="128372"/>
            <a:ext cx="12196481" cy="5751749"/>
          </a:xfrm>
          <a:prstGeom prst="rect">
            <a:avLst/>
          </a:prstGeom>
        </p:spPr>
      </p:pic>
      <p:sp>
        <p:nvSpPr>
          <p:cNvPr id="3" name="Underrubrik 2">
            <a:extLst>
              <a:ext uri="{FF2B5EF4-FFF2-40B4-BE49-F238E27FC236}">
                <a16:creationId xmlns:a16="http://schemas.microsoft.com/office/drawing/2014/main" id="{9B4FAEFB-F4DE-9740-8684-724D48AA9047}"/>
              </a:ext>
            </a:extLst>
          </p:cNvPr>
          <p:cNvSpPr>
            <a:spLocks noGrp="1"/>
          </p:cNvSpPr>
          <p:nvPr>
            <p:ph type="subTitle" idx="1" hasCustomPrompt="1"/>
          </p:nvPr>
        </p:nvSpPr>
        <p:spPr>
          <a:xfrm>
            <a:off x="1114806" y="4220088"/>
            <a:ext cx="5598000" cy="365125"/>
          </a:xfrm>
        </p:spPr>
        <p:txBody>
          <a:bodyPr>
            <a:no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Underrubrik/Namn, Datum</a:t>
            </a:r>
          </a:p>
        </p:txBody>
      </p:sp>
      <p:sp>
        <p:nvSpPr>
          <p:cNvPr id="4" name="Platshållare för datum 3">
            <a:extLst>
              <a:ext uri="{FF2B5EF4-FFF2-40B4-BE49-F238E27FC236}">
                <a16:creationId xmlns:a16="http://schemas.microsoft.com/office/drawing/2014/main" id="{B45F1F36-FFA8-D84F-AF16-1EB87F278EFC}"/>
              </a:ext>
            </a:extLst>
          </p:cNvPr>
          <p:cNvSpPr>
            <a:spLocks noGrp="1"/>
          </p:cNvSpPr>
          <p:nvPr>
            <p:ph type="dt" sz="half" idx="10"/>
          </p:nvPr>
        </p:nvSpPr>
        <p:spPr/>
        <p:txBody>
          <a:bodyPr/>
          <a:lstStyle/>
          <a:p>
            <a:fld id="{E87BE861-7691-5C47-8CD7-83D6B6E3C4FC}" type="datetime1">
              <a:rPr lang="sv-SE" smtClean="0"/>
              <a:t>2022-01-07</a:t>
            </a:fld>
            <a:endParaRPr lang="sv-SE" dirty="0"/>
          </a:p>
        </p:txBody>
      </p:sp>
      <p:sp>
        <p:nvSpPr>
          <p:cNvPr id="5" name="Platshållare för sidfot 4">
            <a:extLst>
              <a:ext uri="{FF2B5EF4-FFF2-40B4-BE49-F238E27FC236}">
                <a16:creationId xmlns:a16="http://schemas.microsoft.com/office/drawing/2014/main" id="{879DDEDA-B849-FA42-9F5B-E9220FC24387}"/>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F6840DF7-A535-684B-B22D-A476C725E813}"/>
              </a:ext>
            </a:extLst>
          </p:cNvPr>
          <p:cNvSpPr>
            <a:spLocks noGrp="1"/>
          </p:cNvSpPr>
          <p:nvPr>
            <p:ph type="sldNum" sz="quarter" idx="12"/>
          </p:nvPr>
        </p:nvSpPr>
        <p:spPr/>
        <p:txBody>
          <a:bodyPr/>
          <a:lstStyle/>
          <a:p>
            <a:fld id="{77AB70A0-377B-6347-BEEC-1C25D9BB7174}" type="slidenum">
              <a:rPr lang="sv-SE" smtClean="0"/>
              <a:t>‹#›</a:t>
            </a:fld>
            <a:endParaRPr lang="sv-SE" dirty="0"/>
          </a:p>
        </p:txBody>
      </p:sp>
      <p:sp>
        <p:nvSpPr>
          <p:cNvPr id="16" name="Rektangel 15">
            <a:extLst>
              <a:ext uri="{FF2B5EF4-FFF2-40B4-BE49-F238E27FC236}">
                <a16:creationId xmlns:a16="http://schemas.microsoft.com/office/drawing/2014/main" id="{91E5827B-BAFB-5145-AA6A-B90EA9B8602A}"/>
              </a:ext>
            </a:extLst>
          </p:cNvPr>
          <p:cNvSpPr/>
          <p:nvPr userDrawn="1"/>
        </p:nvSpPr>
        <p:spPr>
          <a:xfrm>
            <a:off x="4481" y="5872864"/>
            <a:ext cx="12192000" cy="985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25" name="Bildobjekt 24">
            <a:extLst>
              <a:ext uri="{FF2B5EF4-FFF2-40B4-BE49-F238E27FC236}">
                <a16:creationId xmlns:a16="http://schemas.microsoft.com/office/drawing/2014/main" id="{64C345FF-E403-764A-8FDE-9E5C959CC757}"/>
              </a:ext>
            </a:extLst>
          </p:cNvPr>
          <p:cNvPicPr>
            <a:picLocks noChangeAspect="1"/>
          </p:cNvPicPr>
          <p:nvPr userDrawn="1"/>
        </p:nvPicPr>
        <p:blipFill>
          <a:blip r:embed="rId3"/>
          <a:stretch>
            <a:fillRect/>
          </a:stretch>
        </p:blipFill>
        <p:spPr>
          <a:xfrm>
            <a:off x="403718" y="6017168"/>
            <a:ext cx="11184711" cy="690249"/>
          </a:xfrm>
          <a:prstGeom prst="rect">
            <a:avLst/>
          </a:prstGeom>
        </p:spPr>
      </p:pic>
      <p:pic>
        <p:nvPicPr>
          <p:cNvPr id="11" name="Bildobjekt 10">
            <a:extLst>
              <a:ext uri="{FF2B5EF4-FFF2-40B4-BE49-F238E27FC236}">
                <a16:creationId xmlns:a16="http://schemas.microsoft.com/office/drawing/2014/main" id="{DAFE77D5-E6A8-5349-801B-9C0BC74F5AB2}"/>
              </a:ext>
            </a:extLst>
          </p:cNvPr>
          <p:cNvPicPr>
            <a:picLocks noChangeAspect="1"/>
          </p:cNvPicPr>
          <p:nvPr userDrawn="1"/>
        </p:nvPicPr>
        <p:blipFill>
          <a:blip r:embed="rId4"/>
          <a:stretch>
            <a:fillRect/>
          </a:stretch>
        </p:blipFill>
        <p:spPr>
          <a:xfrm>
            <a:off x="1228824" y="1199806"/>
            <a:ext cx="2843304" cy="830162"/>
          </a:xfrm>
          <a:prstGeom prst="rect">
            <a:avLst/>
          </a:prstGeom>
        </p:spPr>
      </p:pic>
      <p:sp>
        <p:nvSpPr>
          <p:cNvPr id="12" name="Rubrik 1">
            <a:extLst>
              <a:ext uri="{FF2B5EF4-FFF2-40B4-BE49-F238E27FC236}">
                <a16:creationId xmlns:a16="http://schemas.microsoft.com/office/drawing/2014/main" id="{DC0D8F9C-F010-8B42-973B-83C0332FB31C}"/>
              </a:ext>
            </a:extLst>
          </p:cNvPr>
          <p:cNvSpPr>
            <a:spLocks noGrp="1"/>
          </p:cNvSpPr>
          <p:nvPr>
            <p:ph type="ctrTitle" hasCustomPrompt="1"/>
          </p:nvPr>
        </p:nvSpPr>
        <p:spPr>
          <a:xfrm>
            <a:off x="1114806" y="2825737"/>
            <a:ext cx="7507556" cy="1310400"/>
          </a:xfrm>
        </p:spPr>
        <p:txBody>
          <a:bodyPr anchor="b" anchorCtr="0"/>
          <a:lstStyle/>
          <a:p>
            <a:r>
              <a:rPr lang="sv-SE" dirty="0"/>
              <a:t>Rubrik på en eller </a:t>
            </a:r>
            <a:br>
              <a:rPr lang="sv-SE" dirty="0"/>
            </a:br>
            <a:r>
              <a:rPr lang="sv-SE" dirty="0"/>
              <a:t>två rader</a:t>
            </a:r>
          </a:p>
        </p:txBody>
      </p:sp>
    </p:spTree>
    <p:extLst>
      <p:ext uri="{BB962C8B-B14F-4D97-AF65-F5344CB8AC3E}">
        <p14:creationId xmlns:p14="http://schemas.microsoft.com/office/powerpoint/2010/main" val="2603160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7_Rubrikbild">
    <p:spTree>
      <p:nvGrpSpPr>
        <p:cNvPr id="1" name=""/>
        <p:cNvGrpSpPr/>
        <p:nvPr/>
      </p:nvGrpSpPr>
      <p:grpSpPr>
        <a:xfrm>
          <a:off x="0" y="0"/>
          <a:ext cx="0" cy="0"/>
          <a:chOff x="0" y="0"/>
          <a:chExt cx="0" cy="0"/>
        </a:xfrm>
      </p:grpSpPr>
      <p:sp>
        <p:nvSpPr>
          <p:cNvPr id="7" name="Rubrik 1"/>
          <p:cNvSpPr>
            <a:spLocks noGrp="1"/>
          </p:cNvSpPr>
          <p:nvPr>
            <p:ph type="title"/>
          </p:nvPr>
        </p:nvSpPr>
        <p:spPr>
          <a:xfrm>
            <a:off x="1151467" y="524932"/>
            <a:ext cx="9884834" cy="943505"/>
          </a:xfrm>
          <a:prstGeom prst="rect">
            <a:avLst/>
          </a:prstGeom>
        </p:spPr>
        <p:txBody>
          <a:bodyPr/>
          <a:lstStyle>
            <a:lvl1pPr algn="ctr">
              <a:defRPr sz="3200">
                <a:solidFill>
                  <a:schemeClr val="bg1"/>
                </a:solidFill>
                <a:latin typeface="Verdana" charset="0"/>
                <a:ea typeface="Verdana" charset="0"/>
                <a:cs typeface="Verdana" charset="0"/>
              </a:defRPr>
            </a:lvl1pPr>
          </a:lstStyle>
          <a:p>
            <a:r>
              <a:rPr lang="sv-SE" dirty="0"/>
              <a:t>Klicka här för att ändra format</a:t>
            </a:r>
          </a:p>
        </p:txBody>
      </p:sp>
    </p:spTree>
    <p:extLst>
      <p:ext uri="{BB962C8B-B14F-4D97-AF65-F5344CB8AC3E}">
        <p14:creationId xmlns:p14="http://schemas.microsoft.com/office/powerpoint/2010/main" val="2516651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Rubrikbi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13" name="Bildobjekt 12">
            <a:extLst>
              <a:ext uri="{FF2B5EF4-FFF2-40B4-BE49-F238E27FC236}">
                <a16:creationId xmlns:a16="http://schemas.microsoft.com/office/drawing/2014/main" id="{773F9303-A48B-C549-8D96-027C3C23962E}"/>
              </a:ext>
            </a:extLst>
          </p:cNvPr>
          <p:cNvPicPr>
            <a:picLocks noChangeAspect="1"/>
          </p:cNvPicPr>
          <p:nvPr userDrawn="1"/>
        </p:nvPicPr>
        <p:blipFill>
          <a:blip r:embed="rId2"/>
          <a:stretch>
            <a:fillRect/>
          </a:stretch>
        </p:blipFill>
        <p:spPr>
          <a:xfrm>
            <a:off x="0" y="128372"/>
            <a:ext cx="12196481" cy="5751749"/>
          </a:xfrm>
          <a:prstGeom prst="rect">
            <a:avLst/>
          </a:prstGeom>
        </p:spPr>
      </p:pic>
      <p:sp>
        <p:nvSpPr>
          <p:cNvPr id="3" name="Underrubrik 2">
            <a:extLst>
              <a:ext uri="{FF2B5EF4-FFF2-40B4-BE49-F238E27FC236}">
                <a16:creationId xmlns:a16="http://schemas.microsoft.com/office/drawing/2014/main" id="{9B4FAEFB-F4DE-9740-8684-724D48AA9047}"/>
              </a:ext>
            </a:extLst>
          </p:cNvPr>
          <p:cNvSpPr>
            <a:spLocks noGrp="1"/>
          </p:cNvSpPr>
          <p:nvPr>
            <p:ph type="subTitle" idx="1" hasCustomPrompt="1"/>
          </p:nvPr>
        </p:nvSpPr>
        <p:spPr>
          <a:xfrm>
            <a:off x="1114806" y="4220088"/>
            <a:ext cx="5598000" cy="365125"/>
          </a:xfrm>
        </p:spPr>
        <p:txBody>
          <a:bodyPr>
            <a:no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Underrubrik/Namn, Datum</a:t>
            </a:r>
          </a:p>
        </p:txBody>
      </p:sp>
      <p:sp>
        <p:nvSpPr>
          <p:cNvPr id="4" name="Platshållare för datum 3">
            <a:extLst>
              <a:ext uri="{FF2B5EF4-FFF2-40B4-BE49-F238E27FC236}">
                <a16:creationId xmlns:a16="http://schemas.microsoft.com/office/drawing/2014/main" id="{B45F1F36-FFA8-D84F-AF16-1EB87F278EFC}"/>
              </a:ext>
            </a:extLst>
          </p:cNvPr>
          <p:cNvSpPr>
            <a:spLocks noGrp="1"/>
          </p:cNvSpPr>
          <p:nvPr>
            <p:ph type="dt" sz="half" idx="10"/>
          </p:nvPr>
        </p:nvSpPr>
        <p:spPr/>
        <p:txBody>
          <a:bodyPr/>
          <a:lstStyle/>
          <a:p>
            <a:fld id="{E87BE861-7691-5C47-8CD7-83D6B6E3C4FC}" type="datetime1">
              <a:rPr lang="sv-SE" smtClean="0"/>
              <a:t>2022-01-07</a:t>
            </a:fld>
            <a:endParaRPr lang="sv-SE" dirty="0"/>
          </a:p>
        </p:txBody>
      </p:sp>
      <p:sp>
        <p:nvSpPr>
          <p:cNvPr id="5" name="Platshållare för sidfot 4">
            <a:extLst>
              <a:ext uri="{FF2B5EF4-FFF2-40B4-BE49-F238E27FC236}">
                <a16:creationId xmlns:a16="http://schemas.microsoft.com/office/drawing/2014/main" id="{879DDEDA-B849-FA42-9F5B-E9220FC24387}"/>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F6840DF7-A535-684B-B22D-A476C725E813}"/>
              </a:ext>
            </a:extLst>
          </p:cNvPr>
          <p:cNvSpPr>
            <a:spLocks noGrp="1"/>
          </p:cNvSpPr>
          <p:nvPr>
            <p:ph type="sldNum" sz="quarter" idx="12"/>
          </p:nvPr>
        </p:nvSpPr>
        <p:spPr/>
        <p:txBody>
          <a:bodyPr/>
          <a:lstStyle/>
          <a:p>
            <a:fld id="{77AB70A0-377B-6347-BEEC-1C25D9BB7174}" type="slidenum">
              <a:rPr lang="sv-SE" smtClean="0"/>
              <a:t>‹#›</a:t>
            </a:fld>
            <a:endParaRPr lang="sv-SE" dirty="0"/>
          </a:p>
        </p:txBody>
      </p:sp>
      <p:sp>
        <p:nvSpPr>
          <p:cNvPr id="16" name="Rektangel 15">
            <a:extLst>
              <a:ext uri="{FF2B5EF4-FFF2-40B4-BE49-F238E27FC236}">
                <a16:creationId xmlns:a16="http://schemas.microsoft.com/office/drawing/2014/main" id="{91E5827B-BAFB-5145-AA6A-B90EA9B8602A}"/>
              </a:ext>
            </a:extLst>
          </p:cNvPr>
          <p:cNvSpPr/>
          <p:nvPr userDrawn="1"/>
        </p:nvSpPr>
        <p:spPr>
          <a:xfrm>
            <a:off x="4481" y="5872864"/>
            <a:ext cx="12192000" cy="985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25" name="Bildobjekt 24">
            <a:extLst>
              <a:ext uri="{FF2B5EF4-FFF2-40B4-BE49-F238E27FC236}">
                <a16:creationId xmlns:a16="http://schemas.microsoft.com/office/drawing/2014/main" id="{64C345FF-E403-764A-8FDE-9E5C959CC757}"/>
              </a:ext>
            </a:extLst>
          </p:cNvPr>
          <p:cNvPicPr>
            <a:picLocks noChangeAspect="1"/>
          </p:cNvPicPr>
          <p:nvPr userDrawn="1"/>
        </p:nvPicPr>
        <p:blipFill>
          <a:blip r:embed="rId3"/>
          <a:stretch>
            <a:fillRect/>
          </a:stretch>
        </p:blipFill>
        <p:spPr>
          <a:xfrm>
            <a:off x="403718" y="6017168"/>
            <a:ext cx="11184711" cy="690249"/>
          </a:xfrm>
          <a:prstGeom prst="rect">
            <a:avLst/>
          </a:prstGeom>
        </p:spPr>
      </p:pic>
      <p:sp>
        <p:nvSpPr>
          <p:cNvPr id="12" name="Rubrik 1">
            <a:extLst>
              <a:ext uri="{FF2B5EF4-FFF2-40B4-BE49-F238E27FC236}">
                <a16:creationId xmlns:a16="http://schemas.microsoft.com/office/drawing/2014/main" id="{DC0D8F9C-F010-8B42-973B-83C0332FB31C}"/>
              </a:ext>
            </a:extLst>
          </p:cNvPr>
          <p:cNvSpPr>
            <a:spLocks noGrp="1"/>
          </p:cNvSpPr>
          <p:nvPr>
            <p:ph type="ctrTitle" hasCustomPrompt="1"/>
          </p:nvPr>
        </p:nvSpPr>
        <p:spPr>
          <a:xfrm>
            <a:off x="1114806" y="2825737"/>
            <a:ext cx="7507556" cy="1310400"/>
          </a:xfrm>
        </p:spPr>
        <p:txBody>
          <a:bodyPr anchor="b" anchorCtr="0"/>
          <a:lstStyle/>
          <a:p>
            <a:r>
              <a:rPr lang="sv-SE" dirty="0"/>
              <a:t>Rubrik på en eller </a:t>
            </a:r>
            <a:br>
              <a:rPr lang="sv-SE" dirty="0"/>
            </a:br>
            <a:r>
              <a:rPr lang="sv-SE" dirty="0"/>
              <a:t>två rader</a:t>
            </a:r>
          </a:p>
        </p:txBody>
      </p:sp>
      <p:pic>
        <p:nvPicPr>
          <p:cNvPr id="15" name="Bildobjekt 14">
            <a:extLst>
              <a:ext uri="{FF2B5EF4-FFF2-40B4-BE49-F238E27FC236}">
                <a16:creationId xmlns:a16="http://schemas.microsoft.com/office/drawing/2014/main" id="{DBDAC5BC-2A0F-E04C-B66D-CDD5B88B7879}"/>
              </a:ext>
            </a:extLst>
          </p:cNvPr>
          <p:cNvPicPr>
            <a:picLocks noChangeAspect="1"/>
          </p:cNvPicPr>
          <p:nvPr userDrawn="1"/>
        </p:nvPicPr>
        <p:blipFill>
          <a:blip r:embed="rId4"/>
          <a:stretch>
            <a:fillRect/>
          </a:stretch>
        </p:blipFill>
        <p:spPr>
          <a:xfrm>
            <a:off x="1228824" y="1199806"/>
            <a:ext cx="2843304" cy="830162"/>
          </a:xfrm>
          <a:prstGeom prst="rect">
            <a:avLst/>
          </a:prstGeom>
        </p:spPr>
      </p:pic>
    </p:spTree>
    <p:extLst>
      <p:ext uri="{BB962C8B-B14F-4D97-AF65-F5344CB8AC3E}">
        <p14:creationId xmlns:p14="http://schemas.microsoft.com/office/powerpoint/2010/main" val="3752864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Rubrik och innehåll">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C1235267-D6CF-AF4B-A67D-0DF86F8E5906}"/>
              </a:ext>
            </a:extLst>
          </p:cNvPr>
          <p:cNvSpPr>
            <a:spLocks noGrp="1"/>
          </p:cNvSpPr>
          <p:nvPr>
            <p:ph type="dt" sz="half" idx="10"/>
          </p:nvPr>
        </p:nvSpPr>
        <p:spPr/>
        <p:txBody>
          <a:bodyPr/>
          <a:lstStyle/>
          <a:p>
            <a:fld id="{4D985D44-2B9E-284A-B2A0-063057A0E642}" type="datetime1">
              <a:rPr lang="sv-SE" smtClean="0"/>
              <a:t>2022-01-07</a:t>
            </a:fld>
            <a:endParaRPr lang="sv-SE" dirty="0"/>
          </a:p>
        </p:txBody>
      </p:sp>
      <p:sp>
        <p:nvSpPr>
          <p:cNvPr id="5" name="Platshållare för sidfot 4">
            <a:extLst>
              <a:ext uri="{FF2B5EF4-FFF2-40B4-BE49-F238E27FC236}">
                <a16:creationId xmlns:a16="http://schemas.microsoft.com/office/drawing/2014/main" id="{64812A69-D3A9-464E-B9BA-3DC8AFDEAD97}"/>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01AECF44-5D25-7045-96B3-0F7A2749E887}"/>
              </a:ext>
            </a:extLst>
          </p:cNvPr>
          <p:cNvSpPr>
            <a:spLocks noGrp="1"/>
          </p:cNvSpPr>
          <p:nvPr>
            <p:ph type="sldNum" sz="quarter" idx="12"/>
          </p:nvPr>
        </p:nvSpPr>
        <p:spPr/>
        <p:txBody>
          <a:bodyPr/>
          <a:lstStyle/>
          <a:p>
            <a:fld id="{77AB70A0-377B-6347-BEEC-1C25D9BB7174}" type="slidenum">
              <a:rPr lang="sv-SE" smtClean="0"/>
              <a:t>‹#›</a:t>
            </a:fld>
            <a:endParaRPr lang="sv-SE" dirty="0"/>
          </a:p>
        </p:txBody>
      </p:sp>
      <p:sp>
        <p:nvSpPr>
          <p:cNvPr id="8" name="Rubrik 1">
            <a:extLst>
              <a:ext uri="{FF2B5EF4-FFF2-40B4-BE49-F238E27FC236}">
                <a16:creationId xmlns:a16="http://schemas.microsoft.com/office/drawing/2014/main" id="{0E0F5E09-DE4F-594B-A169-4119F31C45AA}"/>
              </a:ext>
            </a:extLst>
          </p:cNvPr>
          <p:cNvSpPr>
            <a:spLocks noGrp="1"/>
          </p:cNvSpPr>
          <p:nvPr>
            <p:ph type="title" hasCustomPrompt="1"/>
          </p:nvPr>
        </p:nvSpPr>
        <p:spPr>
          <a:xfrm>
            <a:off x="2496809" y="841248"/>
            <a:ext cx="7200000" cy="1157611"/>
          </a:xfrm>
        </p:spPr>
        <p:txBody>
          <a:bodyPr anchor="b" anchorCtr="0">
            <a:noAutofit/>
          </a:bodyPr>
          <a:lstStyle>
            <a:lvl1pPr>
              <a:defRPr sz="3600">
                <a:solidFill>
                  <a:schemeClr val="accent1"/>
                </a:solidFill>
              </a:defRPr>
            </a:lvl1pPr>
          </a:lstStyle>
          <a:p>
            <a:r>
              <a:rPr lang="sv-SE" dirty="0"/>
              <a:t>Rubrik på en eller två rader</a:t>
            </a:r>
          </a:p>
        </p:txBody>
      </p:sp>
      <p:sp>
        <p:nvSpPr>
          <p:cNvPr id="9" name="Platshållare för innehåll 12">
            <a:extLst>
              <a:ext uri="{FF2B5EF4-FFF2-40B4-BE49-F238E27FC236}">
                <a16:creationId xmlns:a16="http://schemas.microsoft.com/office/drawing/2014/main" id="{F80C3969-9B0D-7A44-89F5-6763967198CC}"/>
              </a:ext>
            </a:extLst>
          </p:cNvPr>
          <p:cNvSpPr>
            <a:spLocks noGrp="1"/>
          </p:cNvSpPr>
          <p:nvPr>
            <p:ph sz="quarter" idx="14" hasCustomPrompt="1"/>
          </p:nvPr>
        </p:nvSpPr>
        <p:spPr>
          <a:xfrm>
            <a:off x="2496344" y="2121408"/>
            <a:ext cx="7199312" cy="3822192"/>
          </a:xfrm>
        </p:spPr>
        <p:txBody>
          <a:bodyPr/>
          <a:lstStyle>
            <a:lvl1pPr marL="252000" indent="-252000">
              <a:buFont typeface="Arial" panose="020B0604020202020204" pitchFamily="34" charset="0"/>
              <a:buChar char="•"/>
              <a:defRPr/>
            </a:lvl1pPr>
            <a:lvl2pPr>
              <a:defRPr/>
            </a:lvl2pPr>
            <a:lvl3pPr>
              <a:defRPr/>
            </a:lvl3pPr>
            <a:lvl4pPr>
              <a:defRPr/>
            </a:lvl4pPr>
            <a:lvl5pPr>
              <a:defRPr/>
            </a:lvl5pPr>
          </a:lstStyle>
          <a:p>
            <a:pPr lvl="0"/>
            <a:r>
              <a:rPr lang="sv-SE" dirty="0"/>
              <a:t>Skriv text här</a:t>
            </a:r>
          </a:p>
          <a:p>
            <a:pPr lvl="1"/>
            <a:r>
              <a:rPr lang="sv-SE" dirty="0"/>
              <a:t>Nivå två</a:t>
            </a:r>
          </a:p>
          <a:p>
            <a:pPr lvl="2"/>
            <a:r>
              <a:rPr lang="sv-SE" dirty="0"/>
              <a:t>Nivå tre</a:t>
            </a:r>
          </a:p>
          <a:p>
            <a:pPr lvl="3"/>
            <a:r>
              <a:rPr lang="sv-SE" dirty="0"/>
              <a:t>Nivå fyra</a:t>
            </a:r>
          </a:p>
          <a:p>
            <a:pPr lvl="4"/>
            <a:r>
              <a:rPr lang="sv-SE" dirty="0"/>
              <a:t>Nivå fem</a:t>
            </a:r>
          </a:p>
        </p:txBody>
      </p:sp>
      <p:pic>
        <p:nvPicPr>
          <p:cNvPr id="10" name="Bildobjekt 9">
            <a:extLst>
              <a:ext uri="{FF2B5EF4-FFF2-40B4-BE49-F238E27FC236}">
                <a16:creationId xmlns:a16="http://schemas.microsoft.com/office/drawing/2014/main" id="{5F09CEEA-847C-2043-A4F1-7B9932ACDDD6}"/>
              </a:ext>
            </a:extLst>
          </p:cNvPr>
          <p:cNvPicPr>
            <a:picLocks noChangeAspect="1"/>
          </p:cNvPicPr>
          <p:nvPr userDrawn="1"/>
        </p:nvPicPr>
        <p:blipFill>
          <a:blip r:embed="rId2"/>
          <a:stretch>
            <a:fillRect/>
          </a:stretch>
        </p:blipFill>
        <p:spPr>
          <a:xfrm>
            <a:off x="10570464" y="298070"/>
            <a:ext cx="1359322" cy="394850"/>
          </a:xfrm>
          <a:prstGeom prst="rect">
            <a:avLst/>
          </a:prstGeom>
        </p:spPr>
      </p:pic>
    </p:spTree>
    <p:extLst>
      <p:ext uri="{BB962C8B-B14F-4D97-AF65-F5344CB8AC3E}">
        <p14:creationId xmlns:p14="http://schemas.microsoft.com/office/powerpoint/2010/main" val="3712403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Platshållare för datum 6">
            <a:extLst>
              <a:ext uri="{FF2B5EF4-FFF2-40B4-BE49-F238E27FC236}">
                <a16:creationId xmlns:a16="http://schemas.microsoft.com/office/drawing/2014/main" id="{529564CE-DC24-6041-8BB7-24FAA25DB367}"/>
              </a:ext>
            </a:extLst>
          </p:cNvPr>
          <p:cNvSpPr>
            <a:spLocks noGrp="1"/>
          </p:cNvSpPr>
          <p:nvPr>
            <p:ph type="dt" sz="half" idx="10"/>
          </p:nvPr>
        </p:nvSpPr>
        <p:spPr/>
        <p:txBody>
          <a:bodyPr/>
          <a:lstStyle/>
          <a:p>
            <a:fld id="{116FD21E-4B9C-BD48-83ED-687125A0AAC2}" type="datetime1">
              <a:rPr lang="sv-SE" smtClean="0"/>
              <a:t>2022-01-07</a:t>
            </a:fld>
            <a:endParaRPr lang="sv-SE" dirty="0"/>
          </a:p>
        </p:txBody>
      </p:sp>
      <p:sp>
        <p:nvSpPr>
          <p:cNvPr id="8" name="Platshållare för sidfot 7">
            <a:extLst>
              <a:ext uri="{FF2B5EF4-FFF2-40B4-BE49-F238E27FC236}">
                <a16:creationId xmlns:a16="http://schemas.microsoft.com/office/drawing/2014/main" id="{8A10028C-1658-7F46-8F87-BD9D1B8308CE}"/>
              </a:ext>
            </a:extLst>
          </p:cNvPr>
          <p:cNvSpPr>
            <a:spLocks noGrp="1"/>
          </p:cNvSpPr>
          <p:nvPr>
            <p:ph type="ftr" sz="quarter" idx="11"/>
          </p:nvPr>
        </p:nvSpPr>
        <p:spPr/>
        <p:txBody>
          <a:bodyPr/>
          <a:lstStyle/>
          <a:p>
            <a:endParaRPr lang="sv-SE" dirty="0"/>
          </a:p>
        </p:txBody>
      </p:sp>
      <p:sp>
        <p:nvSpPr>
          <p:cNvPr id="9" name="Platshållare för bildnummer 8">
            <a:extLst>
              <a:ext uri="{FF2B5EF4-FFF2-40B4-BE49-F238E27FC236}">
                <a16:creationId xmlns:a16="http://schemas.microsoft.com/office/drawing/2014/main" id="{0FD359D7-76BD-2940-B999-8CCF37D9265B}"/>
              </a:ext>
            </a:extLst>
          </p:cNvPr>
          <p:cNvSpPr>
            <a:spLocks noGrp="1"/>
          </p:cNvSpPr>
          <p:nvPr>
            <p:ph type="sldNum" sz="quarter" idx="12"/>
          </p:nvPr>
        </p:nvSpPr>
        <p:spPr/>
        <p:txBody>
          <a:bodyPr/>
          <a:lstStyle/>
          <a:p>
            <a:fld id="{77AB70A0-377B-6347-BEEC-1C25D9BB7174}" type="slidenum">
              <a:rPr lang="sv-SE" smtClean="0"/>
              <a:t>‹#›</a:t>
            </a:fld>
            <a:endParaRPr lang="sv-SE" dirty="0"/>
          </a:p>
        </p:txBody>
      </p:sp>
      <p:sp>
        <p:nvSpPr>
          <p:cNvPr id="10" name="Platshållare för text 2">
            <a:extLst>
              <a:ext uri="{FF2B5EF4-FFF2-40B4-BE49-F238E27FC236}">
                <a16:creationId xmlns:a16="http://schemas.microsoft.com/office/drawing/2014/main" id="{573ED106-44D1-F449-80BC-68E0126F0112}"/>
              </a:ext>
            </a:extLst>
          </p:cNvPr>
          <p:cNvSpPr>
            <a:spLocks noGrp="1"/>
          </p:cNvSpPr>
          <p:nvPr>
            <p:ph type="body" idx="1" hasCustomPrompt="1"/>
          </p:nvPr>
        </p:nvSpPr>
        <p:spPr>
          <a:xfrm>
            <a:off x="1782905" y="902208"/>
            <a:ext cx="4140001" cy="905620"/>
          </a:xfrm>
        </p:spPr>
        <p:txBody>
          <a:bodyPr anchor="b">
            <a:noAutofit/>
          </a:bodyPr>
          <a:lstStyle>
            <a:lvl1pPr marL="0" indent="0">
              <a:lnSpc>
                <a:spcPct val="100000"/>
              </a:lnSpc>
              <a:spcBef>
                <a:spcPts val="0"/>
              </a:spcBef>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på en eller </a:t>
            </a:r>
            <a:br>
              <a:rPr lang="sv-SE" dirty="0"/>
            </a:br>
            <a:r>
              <a:rPr lang="sv-SE" dirty="0"/>
              <a:t>två rader</a:t>
            </a:r>
          </a:p>
        </p:txBody>
      </p:sp>
      <p:sp>
        <p:nvSpPr>
          <p:cNvPr id="16" name="Platshållare för text 4">
            <a:extLst>
              <a:ext uri="{FF2B5EF4-FFF2-40B4-BE49-F238E27FC236}">
                <a16:creationId xmlns:a16="http://schemas.microsoft.com/office/drawing/2014/main" id="{99AEC935-79E3-2843-94CD-615F5137769D}"/>
              </a:ext>
            </a:extLst>
          </p:cNvPr>
          <p:cNvSpPr>
            <a:spLocks noGrp="1"/>
          </p:cNvSpPr>
          <p:nvPr>
            <p:ph type="body" sz="quarter" idx="3" hasCustomPrompt="1"/>
          </p:nvPr>
        </p:nvSpPr>
        <p:spPr>
          <a:xfrm>
            <a:off x="6282905" y="902207"/>
            <a:ext cx="4140000" cy="909661"/>
          </a:xfrm>
        </p:spPr>
        <p:txBody>
          <a:bodyPr anchor="b">
            <a:noAutofit/>
          </a:bodyPr>
          <a:lstStyle>
            <a:lvl1pPr marL="0" indent="0">
              <a:lnSpc>
                <a:spcPct val="100000"/>
              </a:lnSpc>
              <a:spcBef>
                <a:spcPts val="0"/>
              </a:spcBef>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på en eller </a:t>
            </a:r>
            <a:br>
              <a:rPr lang="sv-SE" dirty="0"/>
            </a:br>
            <a:r>
              <a:rPr lang="sv-SE" dirty="0"/>
              <a:t>två rader</a:t>
            </a:r>
          </a:p>
        </p:txBody>
      </p:sp>
      <p:sp>
        <p:nvSpPr>
          <p:cNvPr id="17" name="Platshållare för innehåll 2">
            <a:extLst>
              <a:ext uri="{FF2B5EF4-FFF2-40B4-BE49-F238E27FC236}">
                <a16:creationId xmlns:a16="http://schemas.microsoft.com/office/drawing/2014/main" id="{608DC353-D64A-9D49-8B6E-DFAE9749D670}"/>
              </a:ext>
            </a:extLst>
          </p:cNvPr>
          <p:cNvSpPr>
            <a:spLocks noGrp="1"/>
          </p:cNvSpPr>
          <p:nvPr>
            <p:ph sz="half" idx="13" hasCustomPrompt="1"/>
          </p:nvPr>
        </p:nvSpPr>
        <p:spPr>
          <a:xfrm>
            <a:off x="1782905" y="1920240"/>
            <a:ext cx="4140000" cy="4035552"/>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Skriv text här</a:t>
            </a:r>
          </a:p>
          <a:p>
            <a:pPr lvl="1"/>
            <a:r>
              <a:rPr lang="sv-SE" dirty="0"/>
              <a:t>Nivå två</a:t>
            </a:r>
          </a:p>
          <a:p>
            <a:pPr lvl="2"/>
            <a:r>
              <a:rPr lang="sv-SE" dirty="0"/>
              <a:t>Nivå tre</a:t>
            </a:r>
          </a:p>
        </p:txBody>
      </p:sp>
      <p:sp>
        <p:nvSpPr>
          <p:cNvPr id="18" name="Platshållare för innehåll 3">
            <a:extLst>
              <a:ext uri="{FF2B5EF4-FFF2-40B4-BE49-F238E27FC236}">
                <a16:creationId xmlns:a16="http://schemas.microsoft.com/office/drawing/2014/main" id="{205318DB-871B-1E42-8F2A-0A02A566875E}"/>
              </a:ext>
            </a:extLst>
          </p:cNvPr>
          <p:cNvSpPr>
            <a:spLocks noGrp="1"/>
          </p:cNvSpPr>
          <p:nvPr>
            <p:ph sz="half" idx="2" hasCustomPrompt="1"/>
          </p:nvPr>
        </p:nvSpPr>
        <p:spPr>
          <a:xfrm>
            <a:off x="6282905" y="1920240"/>
            <a:ext cx="4140000" cy="4035552"/>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Skriv text här</a:t>
            </a:r>
          </a:p>
          <a:p>
            <a:pPr lvl="1"/>
            <a:r>
              <a:rPr lang="sv-SE" dirty="0"/>
              <a:t>Nivå två</a:t>
            </a:r>
          </a:p>
          <a:p>
            <a:pPr lvl="2"/>
            <a:r>
              <a:rPr lang="sv-SE" dirty="0"/>
              <a:t>Nivå tre</a:t>
            </a:r>
          </a:p>
        </p:txBody>
      </p:sp>
      <p:pic>
        <p:nvPicPr>
          <p:cNvPr id="11" name="Bildobjekt 10">
            <a:extLst>
              <a:ext uri="{FF2B5EF4-FFF2-40B4-BE49-F238E27FC236}">
                <a16:creationId xmlns:a16="http://schemas.microsoft.com/office/drawing/2014/main" id="{2A3FEF5E-474F-A940-9A55-DBD8F289E05D}"/>
              </a:ext>
            </a:extLst>
          </p:cNvPr>
          <p:cNvPicPr>
            <a:picLocks noChangeAspect="1"/>
          </p:cNvPicPr>
          <p:nvPr userDrawn="1"/>
        </p:nvPicPr>
        <p:blipFill>
          <a:blip r:embed="rId2"/>
          <a:stretch>
            <a:fillRect/>
          </a:stretch>
        </p:blipFill>
        <p:spPr>
          <a:xfrm>
            <a:off x="10570464" y="298070"/>
            <a:ext cx="1359322" cy="394850"/>
          </a:xfrm>
          <a:prstGeom prst="rect">
            <a:avLst/>
          </a:prstGeom>
        </p:spPr>
      </p:pic>
    </p:spTree>
    <p:extLst>
      <p:ext uri="{BB962C8B-B14F-4D97-AF65-F5344CB8AC3E}">
        <p14:creationId xmlns:p14="http://schemas.microsoft.com/office/powerpoint/2010/main" val="35334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Jämförelse">
    <p:spTree>
      <p:nvGrpSpPr>
        <p:cNvPr id="1" name=""/>
        <p:cNvGrpSpPr/>
        <p:nvPr/>
      </p:nvGrpSpPr>
      <p:grpSpPr>
        <a:xfrm>
          <a:off x="0" y="0"/>
          <a:ext cx="0" cy="0"/>
          <a:chOff x="0" y="0"/>
          <a:chExt cx="0" cy="0"/>
        </a:xfrm>
      </p:grpSpPr>
      <p:sp>
        <p:nvSpPr>
          <p:cNvPr id="7" name="Platshållare för datum 6">
            <a:extLst>
              <a:ext uri="{FF2B5EF4-FFF2-40B4-BE49-F238E27FC236}">
                <a16:creationId xmlns:a16="http://schemas.microsoft.com/office/drawing/2014/main" id="{529564CE-DC24-6041-8BB7-24FAA25DB367}"/>
              </a:ext>
            </a:extLst>
          </p:cNvPr>
          <p:cNvSpPr>
            <a:spLocks noGrp="1"/>
          </p:cNvSpPr>
          <p:nvPr>
            <p:ph type="dt" sz="half" idx="10"/>
          </p:nvPr>
        </p:nvSpPr>
        <p:spPr/>
        <p:txBody>
          <a:bodyPr/>
          <a:lstStyle/>
          <a:p>
            <a:fld id="{EE921227-0980-2342-BDA6-5F46F300C73E}" type="datetime1">
              <a:rPr lang="sv-SE" smtClean="0"/>
              <a:t>2022-01-07</a:t>
            </a:fld>
            <a:endParaRPr lang="sv-SE" dirty="0"/>
          </a:p>
        </p:txBody>
      </p:sp>
      <p:sp>
        <p:nvSpPr>
          <p:cNvPr id="8" name="Platshållare för sidfot 7">
            <a:extLst>
              <a:ext uri="{FF2B5EF4-FFF2-40B4-BE49-F238E27FC236}">
                <a16:creationId xmlns:a16="http://schemas.microsoft.com/office/drawing/2014/main" id="{8A10028C-1658-7F46-8F87-BD9D1B8308CE}"/>
              </a:ext>
            </a:extLst>
          </p:cNvPr>
          <p:cNvSpPr>
            <a:spLocks noGrp="1"/>
          </p:cNvSpPr>
          <p:nvPr>
            <p:ph type="ftr" sz="quarter" idx="11"/>
          </p:nvPr>
        </p:nvSpPr>
        <p:spPr/>
        <p:txBody>
          <a:bodyPr/>
          <a:lstStyle/>
          <a:p>
            <a:endParaRPr lang="sv-SE" dirty="0"/>
          </a:p>
        </p:txBody>
      </p:sp>
      <p:sp>
        <p:nvSpPr>
          <p:cNvPr id="9" name="Platshållare för bildnummer 8">
            <a:extLst>
              <a:ext uri="{FF2B5EF4-FFF2-40B4-BE49-F238E27FC236}">
                <a16:creationId xmlns:a16="http://schemas.microsoft.com/office/drawing/2014/main" id="{0FD359D7-76BD-2940-B999-8CCF37D9265B}"/>
              </a:ext>
            </a:extLst>
          </p:cNvPr>
          <p:cNvSpPr>
            <a:spLocks noGrp="1"/>
          </p:cNvSpPr>
          <p:nvPr>
            <p:ph type="sldNum" sz="quarter" idx="12"/>
          </p:nvPr>
        </p:nvSpPr>
        <p:spPr/>
        <p:txBody>
          <a:bodyPr/>
          <a:lstStyle/>
          <a:p>
            <a:fld id="{77AB70A0-377B-6347-BEEC-1C25D9BB7174}" type="slidenum">
              <a:rPr lang="sv-SE" smtClean="0"/>
              <a:t>‹#›</a:t>
            </a:fld>
            <a:endParaRPr lang="sv-SE" dirty="0"/>
          </a:p>
        </p:txBody>
      </p:sp>
      <p:sp>
        <p:nvSpPr>
          <p:cNvPr id="15" name="Platshållare för bild 9">
            <a:extLst>
              <a:ext uri="{FF2B5EF4-FFF2-40B4-BE49-F238E27FC236}">
                <a16:creationId xmlns:a16="http://schemas.microsoft.com/office/drawing/2014/main" id="{B87CA53C-800B-AA46-9124-5E70B81F1632}"/>
              </a:ext>
            </a:extLst>
          </p:cNvPr>
          <p:cNvSpPr>
            <a:spLocks noGrp="1"/>
          </p:cNvSpPr>
          <p:nvPr>
            <p:ph type="pic" sz="quarter" idx="14"/>
          </p:nvPr>
        </p:nvSpPr>
        <p:spPr>
          <a:xfrm>
            <a:off x="6100011" y="0"/>
            <a:ext cx="6091989" cy="6638400"/>
          </a:xfrm>
        </p:spPr>
        <p:txBody>
          <a:bodyPr>
            <a:normAutofit/>
          </a:bodyPr>
          <a:lstStyle>
            <a:lvl1pPr>
              <a:defRPr sz="2400"/>
            </a:lvl1pPr>
          </a:lstStyle>
          <a:p>
            <a:r>
              <a:rPr lang="sv-SE" dirty="0"/>
              <a:t>Klicka på ikonen för att lägga till en bild</a:t>
            </a:r>
          </a:p>
        </p:txBody>
      </p:sp>
      <p:sp>
        <p:nvSpPr>
          <p:cNvPr id="12" name="Platshållare för text 2">
            <a:extLst>
              <a:ext uri="{FF2B5EF4-FFF2-40B4-BE49-F238E27FC236}">
                <a16:creationId xmlns:a16="http://schemas.microsoft.com/office/drawing/2014/main" id="{582744ED-6FA4-E54E-B65A-8A9358E5D8D5}"/>
              </a:ext>
            </a:extLst>
          </p:cNvPr>
          <p:cNvSpPr>
            <a:spLocks noGrp="1"/>
          </p:cNvSpPr>
          <p:nvPr>
            <p:ph type="body" idx="1" hasCustomPrompt="1"/>
          </p:nvPr>
        </p:nvSpPr>
        <p:spPr>
          <a:xfrm>
            <a:off x="1003053" y="957071"/>
            <a:ext cx="4140001" cy="938976"/>
          </a:xfrm>
        </p:spPr>
        <p:txBody>
          <a:bodyPr anchor="b">
            <a:noAutofit/>
          </a:bodyPr>
          <a:lstStyle>
            <a:lvl1pPr marL="0" indent="0">
              <a:lnSpc>
                <a:spcPct val="100000"/>
              </a:lnSpc>
              <a:spcBef>
                <a:spcPts val="0"/>
              </a:spcBef>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på en eller </a:t>
            </a:r>
            <a:br>
              <a:rPr lang="sv-SE" dirty="0"/>
            </a:br>
            <a:r>
              <a:rPr lang="sv-SE" dirty="0"/>
              <a:t>två rader</a:t>
            </a:r>
          </a:p>
        </p:txBody>
      </p:sp>
      <p:sp>
        <p:nvSpPr>
          <p:cNvPr id="14" name="Platshållare för innehåll 2">
            <a:extLst>
              <a:ext uri="{FF2B5EF4-FFF2-40B4-BE49-F238E27FC236}">
                <a16:creationId xmlns:a16="http://schemas.microsoft.com/office/drawing/2014/main" id="{8BC15B31-3089-B549-AE64-95F41A88CFA3}"/>
              </a:ext>
            </a:extLst>
          </p:cNvPr>
          <p:cNvSpPr>
            <a:spLocks noGrp="1"/>
          </p:cNvSpPr>
          <p:nvPr>
            <p:ph sz="half" idx="13" hasCustomPrompt="1"/>
          </p:nvPr>
        </p:nvSpPr>
        <p:spPr>
          <a:xfrm>
            <a:off x="1003053" y="2036065"/>
            <a:ext cx="4140000" cy="3864864"/>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Skriv text här</a:t>
            </a:r>
          </a:p>
          <a:p>
            <a:pPr lvl="1"/>
            <a:r>
              <a:rPr lang="sv-SE" dirty="0"/>
              <a:t>Nivå två</a:t>
            </a:r>
          </a:p>
          <a:p>
            <a:pPr lvl="2"/>
            <a:r>
              <a:rPr lang="sv-SE" dirty="0"/>
              <a:t>Nivå tre</a:t>
            </a:r>
          </a:p>
        </p:txBody>
      </p:sp>
    </p:spTree>
    <p:extLst>
      <p:ext uri="{BB962C8B-B14F-4D97-AF65-F5344CB8AC3E}">
        <p14:creationId xmlns:p14="http://schemas.microsoft.com/office/powerpoint/2010/main" val="3302613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Jämförelse">
    <p:spTree>
      <p:nvGrpSpPr>
        <p:cNvPr id="1" name=""/>
        <p:cNvGrpSpPr/>
        <p:nvPr/>
      </p:nvGrpSpPr>
      <p:grpSpPr>
        <a:xfrm>
          <a:off x="0" y="0"/>
          <a:ext cx="0" cy="0"/>
          <a:chOff x="0" y="0"/>
          <a:chExt cx="0" cy="0"/>
        </a:xfrm>
      </p:grpSpPr>
      <p:sp>
        <p:nvSpPr>
          <p:cNvPr id="15" name="Platshållare för bild 9">
            <a:extLst>
              <a:ext uri="{FF2B5EF4-FFF2-40B4-BE49-F238E27FC236}">
                <a16:creationId xmlns:a16="http://schemas.microsoft.com/office/drawing/2014/main" id="{B87CA53C-800B-AA46-9124-5E70B81F1632}"/>
              </a:ext>
            </a:extLst>
          </p:cNvPr>
          <p:cNvSpPr>
            <a:spLocks noGrp="1"/>
          </p:cNvSpPr>
          <p:nvPr>
            <p:ph type="pic" sz="quarter" idx="14"/>
          </p:nvPr>
        </p:nvSpPr>
        <p:spPr>
          <a:xfrm>
            <a:off x="0" y="181"/>
            <a:ext cx="6096000" cy="6638400"/>
          </a:xfrm>
        </p:spPr>
        <p:txBody>
          <a:bodyPr>
            <a:normAutofit/>
          </a:bodyPr>
          <a:lstStyle>
            <a:lvl1pPr>
              <a:defRPr sz="2400"/>
            </a:lvl1pPr>
          </a:lstStyle>
          <a:p>
            <a:r>
              <a:rPr lang="sv-SE" dirty="0"/>
              <a:t>Klicka på ikonen för att lägga till en bild</a:t>
            </a:r>
          </a:p>
        </p:txBody>
      </p:sp>
      <p:sp>
        <p:nvSpPr>
          <p:cNvPr id="7" name="Platshållare för datum 6">
            <a:extLst>
              <a:ext uri="{FF2B5EF4-FFF2-40B4-BE49-F238E27FC236}">
                <a16:creationId xmlns:a16="http://schemas.microsoft.com/office/drawing/2014/main" id="{529564CE-DC24-6041-8BB7-24FAA25DB367}"/>
              </a:ext>
            </a:extLst>
          </p:cNvPr>
          <p:cNvSpPr>
            <a:spLocks noGrp="1"/>
          </p:cNvSpPr>
          <p:nvPr>
            <p:ph type="dt" sz="half" idx="10"/>
          </p:nvPr>
        </p:nvSpPr>
        <p:spPr/>
        <p:txBody>
          <a:bodyPr/>
          <a:lstStyle>
            <a:lvl1pPr>
              <a:defRPr>
                <a:solidFill>
                  <a:schemeClr val="bg1"/>
                </a:solidFill>
              </a:defRPr>
            </a:lvl1pPr>
          </a:lstStyle>
          <a:p>
            <a:fld id="{3B02EEAD-AAEB-B84E-B58A-75801BA94065}" type="datetime1">
              <a:rPr lang="sv-SE" smtClean="0"/>
              <a:t>2022-01-07</a:t>
            </a:fld>
            <a:endParaRPr lang="sv-SE" dirty="0"/>
          </a:p>
        </p:txBody>
      </p:sp>
      <p:sp>
        <p:nvSpPr>
          <p:cNvPr id="8" name="Platshållare för sidfot 7">
            <a:extLst>
              <a:ext uri="{FF2B5EF4-FFF2-40B4-BE49-F238E27FC236}">
                <a16:creationId xmlns:a16="http://schemas.microsoft.com/office/drawing/2014/main" id="{8A10028C-1658-7F46-8F87-BD9D1B8308CE}"/>
              </a:ext>
            </a:extLst>
          </p:cNvPr>
          <p:cNvSpPr>
            <a:spLocks noGrp="1"/>
          </p:cNvSpPr>
          <p:nvPr>
            <p:ph type="ftr" sz="quarter" idx="11"/>
          </p:nvPr>
        </p:nvSpPr>
        <p:spPr/>
        <p:txBody>
          <a:bodyPr/>
          <a:lstStyle>
            <a:lvl1pPr>
              <a:defRPr>
                <a:solidFill>
                  <a:schemeClr val="bg1"/>
                </a:solidFill>
              </a:defRPr>
            </a:lvl1pPr>
          </a:lstStyle>
          <a:p>
            <a:endParaRPr lang="sv-SE" dirty="0"/>
          </a:p>
        </p:txBody>
      </p:sp>
      <p:sp>
        <p:nvSpPr>
          <p:cNvPr id="9" name="Platshållare för bildnummer 8">
            <a:extLst>
              <a:ext uri="{FF2B5EF4-FFF2-40B4-BE49-F238E27FC236}">
                <a16:creationId xmlns:a16="http://schemas.microsoft.com/office/drawing/2014/main" id="{0FD359D7-76BD-2940-B999-8CCF37D9265B}"/>
              </a:ext>
            </a:extLst>
          </p:cNvPr>
          <p:cNvSpPr>
            <a:spLocks noGrp="1"/>
          </p:cNvSpPr>
          <p:nvPr>
            <p:ph type="sldNum" sz="quarter" idx="12"/>
          </p:nvPr>
        </p:nvSpPr>
        <p:spPr/>
        <p:txBody>
          <a:bodyPr/>
          <a:lstStyle>
            <a:lvl1pPr>
              <a:defRPr>
                <a:solidFill>
                  <a:schemeClr val="bg1"/>
                </a:solidFill>
              </a:defRPr>
            </a:lvl1pPr>
          </a:lstStyle>
          <a:p>
            <a:fld id="{77AB70A0-377B-6347-BEEC-1C25D9BB7174}" type="slidenum">
              <a:rPr lang="sv-SE" smtClean="0"/>
              <a:pPr/>
              <a:t>‹#›</a:t>
            </a:fld>
            <a:endParaRPr lang="sv-SE" dirty="0"/>
          </a:p>
        </p:txBody>
      </p:sp>
      <p:sp>
        <p:nvSpPr>
          <p:cNvPr id="11" name="Platshållare för text 2">
            <a:extLst>
              <a:ext uri="{FF2B5EF4-FFF2-40B4-BE49-F238E27FC236}">
                <a16:creationId xmlns:a16="http://schemas.microsoft.com/office/drawing/2014/main" id="{A7611ABB-245A-1445-9549-18C63A8A977A}"/>
              </a:ext>
            </a:extLst>
          </p:cNvPr>
          <p:cNvSpPr>
            <a:spLocks noGrp="1"/>
          </p:cNvSpPr>
          <p:nvPr>
            <p:ph type="body" idx="1" hasCustomPrompt="1"/>
          </p:nvPr>
        </p:nvSpPr>
        <p:spPr>
          <a:xfrm>
            <a:off x="7074669" y="957071"/>
            <a:ext cx="4140001" cy="938976"/>
          </a:xfrm>
        </p:spPr>
        <p:txBody>
          <a:bodyPr anchor="b">
            <a:noAutofit/>
          </a:bodyPr>
          <a:lstStyle>
            <a:lvl1pPr marL="0" indent="0">
              <a:lnSpc>
                <a:spcPct val="100000"/>
              </a:lnSpc>
              <a:spcBef>
                <a:spcPts val="0"/>
              </a:spcBef>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på en eller </a:t>
            </a:r>
            <a:br>
              <a:rPr lang="sv-SE" dirty="0"/>
            </a:br>
            <a:r>
              <a:rPr lang="sv-SE" dirty="0"/>
              <a:t>två rader</a:t>
            </a:r>
          </a:p>
        </p:txBody>
      </p:sp>
      <p:sp>
        <p:nvSpPr>
          <p:cNvPr id="13" name="Platshållare för innehåll 2">
            <a:extLst>
              <a:ext uri="{FF2B5EF4-FFF2-40B4-BE49-F238E27FC236}">
                <a16:creationId xmlns:a16="http://schemas.microsoft.com/office/drawing/2014/main" id="{F3881505-801A-CF46-9A03-4C38C97D7D9D}"/>
              </a:ext>
            </a:extLst>
          </p:cNvPr>
          <p:cNvSpPr>
            <a:spLocks noGrp="1"/>
          </p:cNvSpPr>
          <p:nvPr>
            <p:ph sz="half" idx="13" hasCustomPrompt="1"/>
          </p:nvPr>
        </p:nvSpPr>
        <p:spPr>
          <a:xfrm>
            <a:off x="7074669" y="2036065"/>
            <a:ext cx="4140000" cy="3864864"/>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Skriv text här</a:t>
            </a:r>
          </a:p>
          <a:p>
            <a:pPr lvl="1"/>
            <a:r>
              <a:rPr lang="sv-SE" dirty="0"/>
              <a:t>Nivå två</a:t>
            </a:r>
          </a:p>
          <a:p>
            <a:pPr lvl="2"/>
            <a:r>
              <a:rPr lang="sv-SE" dirty="0"/>
              <a:t>Nivå tre</a:t>
            </a:r>
          </a:p>
        </p:txBody>
      </p:sp>
      <p:pic>
        <p:nvPicPr>
          <p:cNvPr id="10" name="Bildobjekt 9">
            <a:extLst>
              <a:ext uri="{FF2B5EF4-FFF2-40B4-BE49-F238E27FC236}">
                <a16:creationId xmlns:a16="http://schemas.microsoft.com/office/drawing/2014/main" id="{A90522CC-FB96-C64D-BFBE-B04A035F50E6}"/>
              </a:ext>
            </a:extLst>
          </p:cNvPr>
          <p:cNvPicPr>
            <a:picLocks noChangeAspect="1"/>
          </p:cNvPicPr>
          <p:nvPr userDrawn="1"/>
        </p:nvPicPr>
        <p:blipFill>
          <a:blip r:embed="rId2"/>
          <a:stretch>
            <a:fillRect/>
          </a:stretch>
        </p:blipFill>
        <p:spPr>
          <a:xfrm>
            <a:off x="10570464" y="298070"/>
            <a:ext cx="1359322" cy="394850"/>
          </a:xfrm>
          <a:prstGeom prst="rect">
            <a:avLst/>
          </a:prstGeom>
        </p:spPr>
      </p:pic>
    </p:spTree>
    <p:extLst>
      <p:ext uri="{BB962C8B-B14F-4D97-AF65-F5344CB8AC3E}">
        <p14:creationId xmlns:p14="http://schemas.microsoft.com/office/powerpoint/2010/main" val="3794896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m">
    <p:bg>
      <p:bgPr>
        <a:solidFill>
          <a:schemeClr val="bg1"/>
        </a:solidFill>
        <a:effectLst/>
      </p:bgPr>
    </p:bg>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612FE204-E013-164A-9596-E26239A8033C}"/>
              </a:ext>
            </a:extLst>
          </p:cNvPr>
          <p:cNvSpPr/>
          <p:nvPr userDrawn="1"/>
        </p:nvSpPr>
        <p:spPr>
          <a:xfrm>
            <a:off x="0" y="0"/>
            <a:ext cx="12192000" cy="6864494"/>
          </a:xfrm>
          <a:prstGeom prst="rect">
            <a:avLst/>
          </a:prstGeom>
          <a:solidFill>
            <a:schemeClr val="accent6">
              <a:lumMod val="60000"/>
              <a:lumOff val="4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Platshållare för datum 1">
            <a:extLst>
              <a:ext uri="{FF2B5EF4-FFF2-40B4-BE49-F238E27FC236}">
                <a16:creationId xmlns:a16="http://schemas.microsoft.com/office/drawing/2014/main" id="{C3DAD6AA-0BDF-9B40-8197-BA520FBBFC07}"/>
              </a:ext>
            </a:extLst>
          </p:cNvPr>
          <p:cNvSpPr>
            <a:spLocks noGrp="1"/>
          </p:cNvSpPr>
          <p:nvPr>
            <p:ph type="dt" sz="half" idx="10"/>
          </p:nvPr>
        </p:nvSpPr>
        <p:spPr/>
        <p:txBody>
          <a:bodyPr/>
          <a:lstStyle/>
          <a:p>
            <a:fld id="{4C5FFD92-0042-5849-AD0A-23053CF45239}" type="datetime1">
              <a:rPr lang="sv-SE" smtClean="0"/>
              <a:t>2022-01-07</a:t>
            </a:fld>
            <a:endParaRPr lang="sv-SE" dirty="0"/>
          </a:p>
        </p:txBody>
      </p:sp>
      <p:sp>
        <p:nvSpPr>
          <p:cNvPr id="3" name="Platshållare för sidfot 2">
            <a:extLst>
              <a:ext uri="{FF2B5EF4-FFF2-40B4-BE49-F238E27FC236}">
                <a16:creationId xmlns:a16="http://schemas.microsoft.com/office/drawing/2014/main" id="{BF67CCA8-5EF0-764B-98D5-B0E7BC4013F4}"/>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06F7F06D-B500-D24F-AAA0-95DB49347138}"/>
              </a:ext>
            </a:extLst>
          </p:cNvPr>
          <p:cNvSpPr>
            <a:spLocks noGrp="1"/>
          </p:cNvSpPr>
          <p:nvPr>
            <p:ph type="sldNum" sz="quarter" idx="12"/>
          </p:nvPr>
        </p:nvSpPr>
        <p:spPr/>
        <p:txBody>
          <a:bodyPr/>
          <a:lstStyle/>
          <a:p>
            <a:fld id="{77AB70A0-377B-6347-BEEC-1C25D9BB7174}" type="slidenum">
              <a:rPr lang="sv-SE" smtClean="0"/>
              <a:t>‹#›</a:t>
            </a:fld>
            <a:endParaRPr lang="sv-SE" dirty="0"/>
          </a:p>
        </p:txBody>
      </p:sp>
      <p:sp>
        <p:nvSpPr>
          <p:cNvPr id="11" name="Rubrik 1">
            <a:extLst>
              <a:ext uri="{FF2B5EF4-FFF2-40B4-BE49-F238E27FC236}">
                <a16:creationId xmlns:a16="http://schemas.microsoft.com/office/drawing/2014/main" id="{9AFC66B1-5EB2-4B44-92F2-A6C2F1A0DA99}"/>
              </a:ext>
            </a:extLst>
          </p:cNvPr>
          <p:cNvSpPr>
            <a:spLocks noGrp="1"/>
          </p:cNvSpPr>
          <p:nvPr>
            <p:ph type="ctrTitle" hasCustomPrompt="1"/>
          </p:nvPr>
        </p:nvSpPr>
        <p:spPr>
          <a:xfrm>
            <a:off x="2973035" y="1683772"/>
            <a:ext cx="6245929" cy="1310400"/>
          </a:xfrm>
        </p:spPr>
        <p:txBody>
          <a:bodyPr anchor="b">
            <a:noAutofit/>
          </a:bodyPr>
          <a:lstStyle>
            <a:lvl1pPr algn="ctr">
              <a:defRPr sz="4400" b="1"/>
            </a:lvl1pPr>
          </a:lstStyle>
          <a:p>
            <a:r>
              <a:rPr lang="sv-SE" dirty="0"/>
              <a:t>Rubrik på en eller </a:t>
            </a:r>
            <a:br>
              <a:rPr lang="sv-SE" dirty="0"/>
            </a:br>
            <a:r>
              <a:rPr lang="sv-SE" dirty="0"/>
              <a:t>två rader</a:t>
            </a:r>
          </a:p>
        </p:txBody>
      </p:sp>
      <p:sp>
        <p:nvSpPr>
          <p:cNvPr id="14" name="Underrubrik 2">
            <a:extLst>
              <a:ext uri="{FF2B5EF4-FFF2-40B4-BE49-F238E27FC236}">
                <a16:creationId xmlns:a16="http://schemas.microsoft.com/office/drawing/2014/main" id="{F7DF2284-8F88-1D40-AA3B-95002879D109}"/>
              </a:ext>
            </a:extLst>
          </p:cNvPr>
          <p:cNvSpPr>
            <a:spLocks noGrp="1"/>
          </p:cNvSpPr>
          <p:nvPr>
            <p:ph type="subTitle" idx="1" hasCustomPrompt="1"/>
          </p:nvPr>
        </p:nvSpPr>
        <p:spPr>
          <a:xfrm>
            <a:off x="2973035" y="3120959"/>
            <a:ext cx="6245929" cy="365125"/>
          </a:xfrm>
        </p:spPr>
        <p:txBody>
          <a:bodyPr>
            <a:no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Underrubrik/Namn, Datum</a:t>
            </a:r>
          </a:p>
        </p:txBody>
      </p:sp>
      <p:sp>
        <p:nvSpPr>
          <p:cNvPr id="15" name="Rektangel 14">
            <a:extLst>
              <a:ext uri="{FF2B5EF4-FFF2-40B4-BE49-F238E27FC236}">
                <a16:creationId xmlns:a16="http://schemas.microsoft.com/office/drawing/2014/main" id="{96FEDC40-1CAC-FF48-8957-2F07AB874DA2}"/>
              </a:ext>
            </a:extLst>
          </p:cNvPr>
          <p:cNvSpPr/>
          <p:nvPr userDrawn="1"/>
        </p:nvSpPr>
        <p:spPr>
          <a:xfrm>
            <a:off x="4481" y="5872864"/>
            <a:ext cx="12192000" cy="985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6" name="Bildobjekt 15">
            <a:extLst>
              <a:ext uri="{FF2B5EF4-FFF2-40B4-BE49-F238E27FC236}">
                <a16:creationId xmlns:a16="http://schemas.microsoft.com/office/drawing/2014/main" id="{80219515-FE91-9344-AE3F-03B7DE29CBF4}"/>
              </a:ext>
            </a:extLst>
          </p:cNvPr>
          <p:cNvPicPr>
            <a:picLocks noChangeAspect="1"/>
          </p:cNvPicPr>
          <p:nvPr userDrawn="1"/>
        </p:nvPicPr>
        <p:blipFill>
          <a:blip r:embed="rId2"/>
          <a:stretch>
            <a:fillRect/>
          </a:stretch>
        </p:blipFill>
        <p:spPr>
          <a:xfrm>
            <a:off x="403718" y="6017168"/>
            <a:ext cx="11184711" cy="690249"/>
          </a:xfrm>
          <a:prstGeom prst="rect">
            <a:avLst/>
          </a:prstGeom>
        </p:spPr>
      </p:pic>
      <p:pic>
        <p:nvPicPr>
          <p:cNvPr id="13" name="Bildobjekt 12">
            <a:extLst>
              <a:ext uri="{FF2B5EF4-FFF2-40B4-BE49-F238E27FC236}">
                <a16:creationId xmlns:a16="http://schemas.microsoft.com/office/drawing/2014/main" id="{A3603165-AFFF-5A41-AA30-6EF9FA2594AB}"/>
              </a:ext>
            </a:extLst>
          </p:cNvPr>
          <p:cNvPicPr>
            <a:picLocks noChangeAspect="1"/>
          </p:cNvPicPr>
          <p:nvPr userDrawn="1"/>
        </p:nvPicPr>
        <p:blipFill>
          <a:blip r:embed="rId3"/>
          <a:stretch>
            <a:fillRect/>
          </a:stretch>
        </p:blipFill>
        <p:spPr>
          <a:xfrm>
            <a:off x="4674347" y="4264393"/>
            <a:ext cx="2843304" cy="830162"/>
          </a:xfrm>
          <a:prstGeom prst="rect">
            <a:avLst/>
          </a:prstGeom>
        </p:spPr>
      </p:pic>
    </p:spTree>
    <p:extLst>
      <p:ext uri="{BB962C8B-B14F-4D97-AF65-F5344CB8AC3E}">
        <p14:creationId xmlns:p14="http://schemas.microsoft.com/office/powerpoint/2010/main" val="2282238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om">
    <p:bg>
      <p:bgPr>
        <a:solidFill>
          <a:schemeClr val="bg1"/>
        </a:solidFill>
        <a:effectLst/>
      </p:bgPr>
    </p:bg>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612FE204-E013-164A-9596-E26239A8033C}"/>
              </a:ext>
            </a:extLst>
          </p:cNvPr>
          <p:cNvSpPr/>
          <p:nvPr userDrawn="1"/>
        </p:nvSpPr>
        <p:spPr>
          <a:xfrm>
            <a:off x="0" y="0"/>
            <a:ext cx="12192000" cy="6864494"/>
          </a:xfrm>
          <a:prstGeom prst="rect">
            <a:avLst/>
          </a:prstGeom>
          <a:solidFill>
            <a:schemeClr val="accent1">
              <a:lumMod val="20000"/>
              <a:lumOff val="8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Platshållare för datum 1">
            <a:extLst>
              <a:ext uri="{FF2B5EF4-FFF2-40B4-BE49-F238E27FC236}">
                <a16:creationId xmlns:a16="http://schemas.microsoft.com/office/drawing/2014/main" id="{C3DAD6AA-0BDF-9B40-8197-BA520FBBFC07}"/>
              </a:ext>
            </a:extLst>
          </p:cNvPr>
          <p:cNvSpPr>
            <a:spLocks noGrp="1"/>
          </p:cNvSpPr>
          <p:nvPr>
            <p:ph type="dt" sz="half" idx="10"/>
          </p:nvPr>
        </p:nvSpPr>
        <p:spPr/>
        <p:txBody>
          <a:bodyPr/>
          <a:lstStyle/>
          <a:p>
            <a:fld id="{4C5FFD92-0042-5849-AD0A-23053CF45239}" type="datetime1">
              <a:rPr lang="sv-SE" smtClean="0"/>
              <a:t>2022-01-07</a:t>
            </a:fld>
            <a:endParaRPr lang="sv-SE" dirty="0"/>
          </a:p>
        </p:txBody>
      </p:sp>
      <p:sp>
        <p:nvSpPr>
          <p:cNvPr id="3" name="Platshållare för sidfot 2">
            <a:extLst>
              <a:ext uri="{FF2B5EF4-FFF2-40B4-BE49-F238E27FC236}">
                <a16:creationId xmlns:a16="http://schemas.microsoft.com/office/drawing/2014/main" id="{BF67CCA8-5EF0-764B-98D5-B0E7BC4013F4}"/>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06F7F06D-B500-D24F-AAA0-95DB49347138}"/>
              </a:ext>
            </a:extLst>
          </p:cNvPr>
          <p:cNvSpPr>
            <a:spLocks noGrp="1"/>
          </p:cNvSpPr>
          <p:nvPr>
            <p:ph type="sldNum" sz="quarter" idx="12"/>
          </p:nvPr>
        </p:nvSpPr>
        <p:spPr/>
        <p:txBody>
          <a:bodyPr/>
          <a:lstStyle/>
          <a:p>
            <a:fld id="{77AB70A0-377B-6347-BEEC-1C25D9BB7174}" type="slidenum">
              <a:rPr lang="sv-SE" smtClean="0"/>
              <a:t>‹#›</a:t>
            </a:fld>
            <a:endParaRPr lang="sv-SE" dirty="0"/>
          </a:p>
        </p:txBody>
      </p:sp>
      <p:sp>
        <p:nvSpPr>
          <p:cNvPr id="11" name="Rubrik 1">
            <a:extLst>
              <a:ext uri="{FF2B5EF4-FFF2-40B4-BE49-F238E27FC236}">
                <a16:creationId xmlns:a16="http://schemas.microsoft.com/office/drawing/2014/main" id="{9AFC66B1-5EB2-4B44-92F2-A6C2F1A0DA99}"/>
              </a:ext>
            </a:extLst>
          </p:cNvPr>
          <p:cNvSpPr>
            <a:spLocks noGrp="1"/>
          </p:cNvSpPr>
          <p:nvPr>
            <p:ph type="ctrTitle" hasCustomPrompt="1"/>
          </p:nvPr>
        </p:nvSpPr>
        <p:spPr>
          <a:xfrm>
            <a:off x="2973035" y="1683772"/>
            <a:ext cx="6245929" cy="1310400"/>
          </a:xfrm>
        </p:spPr>
        <p:txBody>
          <a:bodyPr anchor="b">
            <a:noAutofit/>
          </a:bodyPr>
          <a:lstStyle>
            <a:lvl1pPr algn="ctr">
              <a:defRPr sz="4400" b="1"/>
            </a:lvl1pPr>
          </a:lstStyle>
          <a:p>
            <a:r>
              <a:rPr lang="sv-SE" dirty="0"/>
              <a:t>Rubrik på en eller </a:t>
            </a:r>
            <a:br>
              <a:rPr lang="sv-SE" dirty="0"/>
            </a:br>
            <a:r>
              <a:rPr lang="sv-SE" dirty="0"/>
              <a:t>två rader</a:t>
            </a:r>
          </a:p>
        </p:txBody>
      </p:sp>
      <p:sp>
        <p:nvSpPr>
          <p:cNvPr id="14" name="Underrubrik 2">
            <a:extLst>
              <a:ext uri="{FF2B5EF4-FFF2-40B4-BE49-F238E27FC236}">
                <a16:creationId xmlns:a16="http://schemas.microsoft.com/office/drawing/2014/main" id="{F7DF2284-8F88-1D40-AA3B-95002879D109}"/>
              </a:ext>
            </a:extLst>
          </p:cNvPr>
          <p:cNvSpPr>
            <a:spLocks noGrp="1"/>
          </p:cNvSpPr>
          <p:nvPr>
            <p:ph type="subTitle" idx="1" hasCustomPrompt="1"/>
          </p:nvPr>
        </p:nvSpPr>
        <p:spPr>
          <a:xfrm>
            <a:off x="2973035" y="3120959"/>
            <a:ext cx="6245929" cy="365125"/>
          </a:xfrm>
        </p:spPr>
        <p:txBody>
          <a:bodyPr>
            <a:no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Underrubrik/Namn, Datum</a:t>
            </a:r>
          </a:p>
        </p:txBody>
      </p:sp>
      <p:sp>
        <p:nvSpPr>
          <p:cNvPr id="15" name="Rektangel 14">
            <a:extLst>
              <a:ext uri="{FF2B5EF4-FFF2-40B4-BE49-F238E27FC236}">
                <a16:creationId xmlns:a16="http://schemas.microsoft.com/office/drawing/2014/main" id="{96FEDC40-1CAC-FF48-8957-2F07AB874DA2}"/>
              </a:ext>
            </a:extLst>
          </p:cNvPr>
          <p:cNvSpPr/>
          <p:nvPr userDrawn="1"/>
        </p:nvSpPr>
        <p:spPr>
          <a:xfrm>
            <a:off x="4481" y="5872864"/>
            <a:ext cx="12192000" cy="985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6" name="Bildobjekt 15">
            <a:extLst>
              <a:ext uri="{FF2B5EF4-FFF2-40B4-BE49-F238E27FC236}">
                <a16:creationId xmlns:a16="http://schemas.microsoft.com/office/drawing/2014/main" id="{80219515-FE91-9344-AE3F-03B7DE29CBF4}"/>
              </a:ext>
            </a:extLst>
          </p:cNvPr>
          <p:cNvPicPr>
            <a:picLocks noChangeAspect="1"/>
          </p:cNvPicPr>
          <p:nvPr userDrawn="1"/>
        </p:nvPicPr>
        <p:blipFill>
          <a:blip r:embed="rId2"/>
          <a:stretch>
            <a:fillRect/>
          </a:stretch>
        </p:blipFill>
        <p:spPr>
          <a:xfrm>
            <a:off x="403718" y="6017168"/>
            <a:ext cx="11184711" cy="690249"/>
          </a:xfrm>
          <a:prstGeom prst="rect">
            <a:avLst/>
          </a:prstGeom>
        </p:spPr>
      </p:pic>
      <p:pic>
        <p:nvPicPr>
          <p:cNvPr id="13" name="Bildobjekt 12">
            <a:extLst>
              <a:ext uri="{FF2B5EF4-FFF2-40B4-BE49-F238E27FC236}">
                <a16:creationId xmlns:a16="http://schemas.microsoft.com/office/drawing/2014/main" id="{A3603165-AFFF-5A41-AA30-6EF9FA2594AB}"/>
              </a:ext>
            </a:extLst>
          </p:cNvPr>
          <p:cNvPicPr>
            <a:picLocks noChangeAspect="1"/>
          </p:cNvPicPr>
          <p:nvPr userDrawn="1"/>
        </p:nvPicPr>
        <p:blipFill>
          <a:blip r:embed="rId3"/>
          <a:stretch>
            <a:fillRect/>
          </a:stretch>
        </p:blipFill>
        <p:spPr>
          <a:xfrm>
            <a:off x="4674347" y="4264393"/>
            <a:ext cx="2843304" cy="830162"/>
          </a:xfrm>
          <a:prstGeom prst="rect">
            <a:avLst/>
          </a:prstGeom>
        </p:spPr>
      </p:pic>
    </p:spTree>
    <p:extLst>
      <p:ext uri="{BB962C8B-B14F-4D97-AF65-F5344CB8AC3E}">
        <p14:creationId xmlns:p14="http://schemas.microsoft.com/office/powerpoint/2010/main" val="870805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9_Jämförelse">
    <p:spTree>
      <p:nvGrpSpPr>
        <p:cNvPr id="1" name=""/>
        <p:cNvGrpSpPr/>
        <p:nvPr/>
      </p:nvGrpSpPr>
      <p:grpSpPr>
        <a:xfrm>
          <a:off x="0" y="0"/>
          <a:ext cx="0" cy="0"/>
          <a:chOff x="0" y="0"/>
          <a:chExt cx="0" cy="0"/>
        </a:xfrm>
      </p:grpSpPr>
      <p:sp>
        <p:nvSpPr>
          <p:cNvPr id="11" name="Platshållare för innehåll 2"/>
          <p:cNvSpPr>
            <a:spLocks noGrp="1"/>
          </p:cNvSpPr>
          <p:nvPr>
            <p:ph idx="1" hasCustomPrompt="1"/>
          </p:nvPr>
        </p:nvSpPr>
        <p:spPr>
          <a:xfrm>
            <a:off x="1151466" y="1566340"/>
            <a:ext cx="10871200" cy="4525963"/>
          </a:xfrm>
          <a:prstGeom prst="rect">
            <a:avLst/>
          </a:prstGeom>
        </p:spPr>
        <p:txBody>
          <a:bodyPr/>
          <a:lstStyle>
            <a:lvl1pPr marL="571500" indent="-571500" algn="l">
              <a:buFont typeface="Arial" charset="0"/>
              <a:buChar char="•"/>
              <a:defRPr sz="2400">
                <a:latin typeface="Verdana" charset="0"/>
                <a:ea typeface="Verdana" charset="0"/>
                <a:cs typeface="Verdana" charset="0"/>
              </a:defRPr>
            </a:lvl1pPr>
            <a:lvl3pPr algn="l">
              <a:defRPr/>
            </a:lvl3pPr>
          </a:lstStyle>
          <a:p>
            <a:pPr lvl="0"/>
            <a:r>
              <a:rPr lang="sv-SE" dirty="0"/>
              <a:t>Punktlista</a:t>
            </a:r>
          </a:p>
          <a:p>
            <a:pPr lvl="0"/>
            <a:endParaRPr lang="sv-SE" dirty="0"/>
          </a:p>
        </p:txBody>
      </p:sp>
      <p:sp>
        <p:nvSpPr>
          <p:cNvPr id="13" name="Rubrik 1"/>
          <p:cNvSpPr>
            <a:spLocks noGrp="1"/>
          </p:cNvSpPr>
          <p:nvPr>
            <p:ph type="title"/>
          </p:nvPr>
        </p:nvSpPr>
        <p:spPr>
          <a:xfrm>
            <a:off x="1151466" y="501026"/>
            <a:ext cx="10814755" cy="943505"/>
          </a:xfrm>
          <a:prstGeom prst="rect">
            <a:avLst/>
          </a:prstGeom>
        </p:spPr>
        <p:txBody>
          <a:bodyPr/>
          <a:lstStyle>
            <a:lvl1pPr algn="l">
              <a:defRPr sz="3200">
                <a:solidFill>
                  <a:schemeClr val="bg1"/>
                </a:solidFill>
                <a:latin typeface="Verdana" charset="0"/>
                <a:ea typeface="Verdana" charset="0"/>
                <a:cs typeface="Verdana" charset="0"/>
              </a:defRPr>
            </a:lvl1pPr>
          </a:lstStyle>
          <a:p>
            <a:r>
              <a:rPr lang="sv-SE" dirty="0"/>
              <a:t>Klicka här för att ändra format</a:t>
            </a:r>
          </a:p>
        </p:txBody>
      </p:sp>
    </p:spTree>
    <p:extLst>
      <p:ext uri="{BB962C8B-B14F-4D97-AF65-F5344CB8AC3E}">
        <p14:creationId xmlns:p14="http://schemas.microsoft.com/office/powerpoint/2010/main" val="46190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AE5065FE-EF68-B143-BB95-E412486E97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EFE2A5BD-7E68-D841-B1F1-6A7043D920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sv-SE" dirty="0"/>
              <a:t>Skriv text här</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F5E07796-DCBE-6E4F-B796-61D6AF921341}"/>
              </a:ext>
            </a:extLst>
          </p:cNvPr>
          <p:cNvSpPr>
            <a:spLocks noGrp="1"/>
          </p:cNvSpPr>
          <p:nvPr>
            <p:ph type="dt" sz="half" idx="2"/>
          </p:nvPr>
        </p:nvSpPr>
        <p:spPr>
          <a:xfrm>
            <a:off x="1179576" y="6485426"/>
            <a:ext cx="1045464" cy="122557"/>
          </a:xfrm>
          <a:prstGeom prst="rect">
            <a:avLst/>
          </a:prstGeom>
        </p:spPr>
        <p:txBody>
          <a:bodyPr vert="horz" lIns="91440" tIns="45720" rIns="91440" bIns="45720" rtlCol="0" anchor="ctr"/>
          <a:lstStyle>
            <a:lvl1pPr algn="l">
              <a:defRPr sz="900">
                <a:solidFill>
                  <a:schemeClr val="tx2"/>
                </a:solidFill>
              </a:defRPr>
            </a:lvl1pPr>
          </a:lstStyle>
          <a:p>
            <a:fld id="{A6920204-227C-CE45-A747-B8F9D59A1873}" type="datetime1">
              <a:rPr lang="sv-SE" smtClean="0"/>
              <a:t>2022-01-07</a:t>
            </a:fld>
            <a:endParaRPr lang="sv-SE" dirty="0"/>
          </a:p>
        </p:txBody>
      </p:sp>
      <p:sp>
        <p:nvSpPr>
          <p:cNvPr id="5" name="Platshållare för sidfot 4">
            <a:extLst>
              <a:ext uri="{FF2B5EF4-FFF2-40B4-BE49-F238E27FC236}">
                <a16:creationId xmlns:a16="http://schemas.microsoft.com/office/drawing/2014/main" id="{1377C0EA-6AAF-4C47-929A-2EBF2DDC5816}"/>
              </a:ext>
            </a:extLst>
          </p:cNvPr>
          <p:cNvSpPr>
            <a:spLocks noGrp="1"/>
          </p:cNvSpPr>
          <p:nvPr>
            <p:ph type="ftr" sz="quarter" idx="3"/>
          </p:nvPr>
        </p:nvSpPr>
        <p:spPr>
          <a:xfrm>
            <a:off x="2286000" y="6485426"/>
            <a:ext cx="3017520" cy="122557"/>
          </a:xfrm>
          <a:prstGeom prst="rect">
            <a:avLst/>
          </a:prstGeom>
        </p:spPr>
        <p:txBody>
          <a:bodyPr vert="horz" lIns="91440" tIns="45720" rIns="91440" bIns="45720" rtlCol="0" anchor="ctr"/>
          <a:lstStyle>
            <a:lvl1pPr algn="l">
              <a:defRPr sz="900">
                <a:solidFill>
                  <a:schemeClr val="tx2"/>
                </a:solidFill>
              </a:defRPr>
            </a:lvl1pPr>
          </a:lstStyle>
          <a:p>
            <a:endParaRPr lang="sv-SE" dirty="0"/>
          </a:p>
        </p:txBody>
      </p:sp>
      <p:sp>
        <p:nvSpPr>
          <p:cNvPr id="6" name="Platshållare för bildnummer 5">
            <a:extLst>
              <a:ext uri="{FF2B5EF4-FFF2-40B4-BE49-F238E27FC236}">
                <a16:creationId xmlns:a16="http://schemas.microsoft.com/office/drawing/2014/main" id="{78AEB3BD-C2FB-AE41-A0C9-A72BE3544380}"/>
              </a:ext>
            </a:extLst>
          </p:cNvPr>
          <p:cNvSpPr>
            <a:spLocks noGrp="1"/>
          </p:cNvSpPr>
          <p:nvPr>
            <p:ph type="sldNum" sz="quarter" idx="4"/>
          </p:nvPr>
        </p:nvSpPr>
        <p:spPr>
          <a:xfrm>
            <a:off x="5361432" y="6484709"/>
            <a:ext cx="667512" cy="123274"/>
          </a:xfrm>
          <a:prstGeom prst="rect">
            <a:avLst/>
          </a:prstGeom>
        </p:spPr>
        <p:txBody>
          <a:bodyPr vert="horz" lIns="91440" tIns="45720" rIns="91440" bIns="45720" rtlCol="0" anchor="ctr"/>
          <a:lstStyle>
            <a:lvl1pPr algn="r">
              <a:defRPr sz="900">
                <a:solidFill>
                  <a:schemeClr val="tx2"/>
                </a:solidFill>
              </a:defRPr>
            </a:lvl1pPr>
          </a:lstStyle>
          <a:p>
            <a:fld id="{77AB70A0-377B-6347-BEEC-1C25D9BB7174}" type="slidenum">
              <a:rPr lang="sv-SE" smtClean="0"/>
              <a:pPr/>
              <a:t>‹#›</a:t>
            </a:fld>
            <a:endParaRPr lang="sv-SE" dirty="0"/>
          </a:p>
        </p:txBody>
      </p:sp>
      <p:sp>
        <p:nvSpPr>
          <p:cNvPr id="7" name="Rektangel 6">
            <a:extLst>
              <a:ext uri="{FF2B5EF4-FFF2-40B4-BE49-F238E27FC236}">
                <a16:creationId xmlns:a16="http://schemas.microsoft.com/office/drawing/2014/main" id="{0047A1EB-4259-3348-BF98-567C98640325}"/>
              </a:ext>
            </a:extLst>
          </p:cNvPr>
          <p:cNvSpPr/>
          <p:nvPr userDrawn="1"/>
        </p:nvSpPr>
        <p:spPr>
          <a:xfrm>
            <a:off x="0" y="6638693"/>
            <a:ext cx="1219200" cy="22621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Rektangel 7">
            <a:extLst>
              <a:ext uri="{FF2B5EF4-FFF2-40B4-BE49-F238E27FC236}">
                <a16:creationId xmlns:a16="http://schemas.microsoft.com/office/drawing/2014/main" id="{EABC8234-AF03-A348-8C21-686FCA070924}"/>
              </a:ext>
            </a:extLst>
          </p:cNvPr>
          <p:cNvSpPr/>
          <p:nvPr userDrawn="1"/>
        </p:nvSpPr>
        <p:spPr>
          <a:xfrm>
            <a:off x="1219200" y="6638693"/>
            <a:ext cx="1219200" cy="22621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 name="Rektangel 8">
            <a:extLst>
              <a:ext uri="{FF2B5EF4-FFF2-40B4-BE49-F238E27FC236}">
                <a16:creationId xmlns:a16="http://schemas.microsoft.com/office/drawing/2014/main" id="{B9D9ACE6-DBA7-F746-B736-E9B38199DF26}"/>
              </a:ext>
            </a:extLst>
          </p:cNvPr>
          <p:cNvSpPr/>
          <p:nvPr userDrawn="1"/>
        </p:nvSpPr>
        <p:spPr>
          <a:xfrm>
            <a:off x="2438400" y="6638693"/>
            <a:ext cx="1219200" cy="226210"/>
          </a:xfrm>
          <a:prstGeom prst="rect">
            <a:avLst/>
          </a:prstGeom>
          <a:solidFill>
            <a:srgbClr val="E5AD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D6B70056-09D5-E749-BB35-E2AB4E14DA16}"/>
              </a:ext>
            </a:extLst>
          </p:cNvPr>
          <p:cNvSpPr/>
          <p:nvPr userDrawn="1"/>
        </p:nvSpPr>
        <p:spPr>
          <a:xfrm>
            <a:off x="3657600" y="6638693"/>
            <a:ext cx="1219200" cy="22621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Rektangel 10">
            <a:extLst>
              <a:ext uri="{FF2B5EF4-FFF2-40B4-BE49-F238E27FC236}">
                <a16:creationId xmlns:a16="http://schemas.microsoft.com/office/drawing/2014/main" id="{847EF725-4AD2-2D4F-B8CC-9A900B860997}"/>
              </a:ext>
            </a:extLst>
          </p:cNvPr>
          <p:cNvSpPr/>
          <p:nvPr userDrawn="1"/>
        </p:nvSpPr>
        <p:spPr>
          <a:xfrm>
            <a:off x="4876800" y="6638693"/>
            <a:ext cx="1219200" cy="2262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Rektangel 11">
            <a:extLst>
              <a:ext uri="{FF2B5EF4-FFF2-40B4-BE49-F238E27FC236}">
                <a16:creationId xmlns:a16="http://schemas.microsoft.com/office/drawing/2014/main" id="{EB9F80AA-58CF-034F-960D-EB72AC9BAD82}"/>
              </a:ext>
            </a:extLst>
          </p:cNvPr>
          <p:cNvSpPr/>
          <p:nvPr userDrawn="1"/>
        </p:nvSpPr>
        <p:spPr>
          <a:xfrm>
            <a:off x="6096000" y="6638693"/>
            <a:ext cx="1219200" cy="226210"/>
          </a:xfrm>
          <a:prstGeom prst="rect">
            <a:avLst/>
          </a:prstGeom>
          <a:solidFill>
            <a:srgbClr val="3B5B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 name="Rektangel 12">
            <a:extLst>
              <a:ext uri="{FF2B5EF4-FFF2-40B4-BE49-F238E27FC236}">
                <a16:creationId xmlns:a16="http://schemas.microsoft.com/office/drawing/2014/main" id="{D0F92766-98A8-6845-816E-FCA4DC797E11}"/>
              </a:ext>
            </a:extLst>
          </p:cNvPr>
          <p:cNvSpPr/>
          <p:nvPr userDrawn="1"/>
        </p:nvSpPr>
        <p:spPr>
          <a:xfrm>
            <a:off x="7315200" y="6638693"/>
            <a:ext cx="1219200" cy="226210"/>
          </a:xfrm>
          <a:prstGeom prst="rect">
            <a:avLst/>
          </a:prstGeom>
          <a:solidFill>
            <a:srgbClr val="7997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4" name="Rektangel 13">
            <a:extLst>
              <a:ext uri="{FF2B5EF4-FFF2-40B4-BE49-F238E27FC236}">
                <a16:creationId xmlns:a16="http://schemas.microsoft.com/office/drawing/2014/main" id="{FD28C89A-ABD1-4645-A3E2-7B29609D3F1B}"/>
              </a:ext>
            </a:extLst>
          </p:cNvPr>
          <p:cNvSpPr/>
          <p:nvPr userDrawn="1"/>
        </p:nvSpPr>
        <p:spPr>
          <a:xfrm>
            <a:off x="8534400" y="6638693"/>
            <a:ext cx="1219200" cy="226210"/>
          </a:xfrm>
          <a:prstGeom prst="rect">
            <a:avLst/>
          </a:prstGeom>
          <a:solidFill>
            <a:srgbClr val="5D75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5" name="Rektangel 14">
            <a:extLst>
              <a:ext uri="{FF2B5EF4-FFF2-40B4-BE49-F238E27FC236}">
                <a16:creationId xmlns:a16="http://schemas.microsoft.com/office/drawing/2014/main" id="{7896A6E6-62BC-E347-9161-363D5F21487B}"/>
              </a:ext>
            </a:extLst>
          </p:cNvPr>
          <p:cNvSpPr/>
          <p:nvPr userDrawn="1"/>
        </p:nvSpPr>
        <p:spPr>
          <a:xfrm>
            <a:off x="9753600" y="6638693"/>
            <a:ext cx="1219200" cy="22621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6" name="Rektangel 15">
            <a:extLst>
              <a:ext uri="{FF2B5EF4-FFF2-40B4-BE49-F238E27FC236}">
                <a16:creationId xmlns:a16="http://schemas.microsoft.com/office/drawing/2014/main" id="{4F02FAA5-5874-784C-A133-E59B01CEA654}"/>
              </a:ext>
            </a:extLst>
          </p:cNvPr>
          <p:cNvSpPr/>
          <p:nvPr userDrawn="1"/>
        </p:nvSpPr>
        <p:spPr>
          <a:xfrm>
            <a:off x="10972800" y="6638693"/>
            <a:ext cx="1219200" cy="22621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9660459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73" r:id="rId9"/>
    <p:sldLayoutId id="2147483674" r:id="rId10"/>
  </p:sldLayoutIdLst>
  <p:hf sldNum="0" hdr="0" ftr="0" dt="0"/>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1200"/>
        </a:spcBef>
        <a:buFont typeface="Arial" panose="020B0604020202020204" pitchFamily="34" charset="0"/>
        <a:buChar char="•"/>
        <a:defRPr sz="2800" kern="1200" baseline="0">
          <a:solidFill>
            <a:schemeClr val="tx1"/>
          </a:solidFill>
          <a:latin typeface="+mn-lt"/>
          <a:ea typeface="+mn-ea"/>
          <a:cs typeface="+mn-cs"/>
        </a:defRPr>
      </a:lvl1pPr>
      <a:lvl2pPr marL="504000" indent="-252000" algn="l" defTabSz="914400" rtl="0" eaLnBrk="1" latinLnBrk="0" hangingPunct="1">
        <a:lnSpc>
          <a:spcPct val="100000"/>
        </a:lnSpc>
        <a:spcBef>
          <a:spcPts val="800"/>
        </a:spcBef>
        <a:buFont typeface="Arial" panose="020B0604020202020204" pitchFamily="34" charset="0"/>
        <a:buChar char="•"/>
        <a:defRPr sz="2400" kern="1200">
          <a:solidFill>
            <a:schemeClr val="tx1"/>
          </a:solidFill>
          <a:latin typeface="+mn-lt"/>
          <a:ea typeface="+mn-ea"/>
          <a:cs typeface="+mn-cs"/>
        </a:defRPr>
      </a:lvl2pPr>
      <a:lvl3pPr marL="756000" indent="-252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008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1260000" indent="-25200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hyperlink" Target="https://skr.se/primarvardskvalitet/analysochvalidering.58469.html"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www.skr.se/primarvardskvalitet"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hyperlink" Target="https://vemfargoravad.socialstyrelsen.se/"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C3F6B26D-F405-4112-A844-1CC68884EA2C}"/>
              </a:ext>
            </a:extLst>
          </p:cNvPr>
          <p:cNvSpPr>
            <a:spLocks noGrp="1"/>
          </p:cNvSpPr>
          <p:nvPr>
            <p:ph type="ctrTitle"/>
          </p:nvPr>
        </p:nvSpPr>
        <p:spPr/>
        <p:txBody>
          <a:bodyPr/>
          <a:lstStyle/>
          <a:p>
            <a:r>
              <a:rPr lang="sv-SE" dirty="0">
                <a:latin typeface="Calibri" panose="020F0502020204030204" pitchFamily="34" charset="0"/>
                <a:cs typeface="Calibri" panose="020F0502020204030204" pitchFamily="34" charset="0"/>
              </a:rPr>
              <a:t>Lär känna era data </a:t>
            </a:r>
            <a:br>
              <a:rPr lang="sv-SE" sz="7200" dirty="0">
                <a:latin typeface="Calibri" panose="020F0502020204030204" pitchFamily="34" charset="0"/>
                <a:cs typeface="Calibri" panose="020F0502020204030204" pitchFamily="34" charset="0"/>
              </a:rPr>
            </a:br>
            <a:r>
              <a:rPr lang="sv-SE" sz="2800" dirty="0">
                <a:latin typeface="Calibri" panose="020F0502020204030204" pitchFamily="34" charset="0"/>
                <a:cs typeface="Calibri" panose="020F0502020204030204" pitchFamily="34" charset="0"/>
              </a:rPr>
              <a:t>- Är datafångsten rätt?</a:t>
            </a:r>
            <a:br>
              <a:rPr lang="sv-SE" sz="2800" dirty="0">
                <a:latin typeface="Calibri" panose="020F0502020204030204" pitchFamily="34" charset="0"/>
                <a:cs typeface="Calibri" panose="020F0502020204030204" pitchFamily="34" charset="0"/>
              </a:rPr>
            </a:br>
            <a:r>
              <a:rPr lang="sv-SE" sz="2800" dirty="0">
                <a:latin typeface="Calibri" panose="020F0502020204030204" pitchFamily="34" charset="0"/>
                <a:cs typeface="Calibri" panose="020F0502020204030204" pitchFamily="34" charset="0"/>
              </a:rPr>
              <a:t>- Stämmer våra data?</a:t>
            </a:r>
            <a:endParaRPr lang="sv-SE" sz="2800" dirty="0"/>
          </a:p>
        </p:txBody>
      </p:sp>
    </p:spTree>
    <p:extLst>
      <p:ext uri="{BB962C8B-B14F-4D97-AF65-F5344CB8AC3E}">
        <p14:creationId xmlns:p14="http://schemas.microsoft.com/office/powerpoint/2010/main" val="2042164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86AEB5FB-CA4C-400D-A49F-4237D45BFEA4}"/>
              </a:ext>
            </a:extLst>
          </p:cNvPr>
          <p:cNvSpPr>
            <a:spLocks noGrp="1"/>
          </p:cNvSpPr>
          <p:nvPr>
            <p:ph idx="1"/>
          </p:nvPr>
        </p:nvSpPr>
        <p:spPr/>
        <p:txBody>
          <a:bodyPr>
            <a:noAutofit/>
          </a:bodyPr>
          <a:lstStyle/>
          <a:p>
            <a:pPr marL="0" marR="0" lvl="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kumimoji="0" lang="sv-SE"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Att ”ställa” diagnos</a:t>
            </a:r>
          </a:p>
          <a:p>
            <a:pPr marL="504000" marR="0" lvl="1" indent="-252000" algn="l" defTabSz="914400" rtl="0" eaLnBrk="1" fontAlgn="auto" latinLnBrk="0" hangingPunct="1">
              <a:lnSpc>
                <a:spcPct val="100000"/>
              </a:lnSpc>
              <a:spcBef>
                <a:spcPts val="800"/>
              </a:spcBef>
              <a:spcAft>
                <a:spcPts val="0"/>
              </a:spcAft>
              <a:buClrTx/>
              <a:buSzTx/>
              <a:buFont typeface="Arial" panose="020B0604020202020204" pitchFamily="34" charset="0"/>
              <a:buChar char="•"/>
              <a:tabLst/>
              <a:defRPr/>
            </a:pPr>
            <a:r>
              <a:rPr kumimoji="0" lang="sv-SE"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Bensår UNS</a:t>
            </a:r>
            <a:r>
              <a:rPr lang="sv-SE" dirty="0">
                <a:solidFill>
                  <a:srgbClr val="000000"/>
                </a:solidFill>
                <a:latin typeface="Calibri" panose="020F0502020204030204" pitchFamily="34" charset="0"/>
                <a:cs typeface="Calibri" panose="020F0502020204030204" pitchFamily="34" charset="0"/>
              </a:rPr>
              <a:t>	</a:t>
            </a:r>
            <a:r>
              <a:rPr kumimoji="0" lang="sv-SE"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ICD10	 L97</a:t>
            </a:r>
          </a:p>
          <a:p>
            <a:pPr marL="504000" marR="0" lvl="1" indent="-252000" algn="l" defTabSz="914400" rtl="0" eaLnBrk="1" fontAlgn="auto" latinLnBrk="0" hangingPunct="1">
              <a:lnSpc>
                <a:spcPct val="100000"/>
              </a:lnSpc>
              <a:spcBef>
                <a:spcPts val="800"/>
              </a:spcBef>
              <a:spcAft>
                <a:spcPts val="0"/>
              </a:spcAft>
              <a:buClrTx/>
              <a:buSzTx/>
              <a:buFont typeface="Arial" panose="020B0604020202020204" pitchFamily="34" charset="0"/>
              <a:buChar char="•"/>
              <a:tabLst/>
              <a:defRPr/>
            </a:pPr>
            <a:r>
              <a:rPr kumimoji="0" lang="sv-SE"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Impetigo		ICD10	 L01</a:t>
            </a:r>
          </a:p>
          <a:p>
            <a:pPr marL="504000" marR="0" lvl="1" indent="-252000" algn="l" defTabSz="914400" rtl="0" eaLnBrk="1" fontAlgn="auto" latinLnBrk="0" hangingPunct="1">
              <a:lnSpc>
                <a:spcPct val="100000"/>
              </a:lnSpc>
              <a:spcBef>
                <a:spcPts val="800"/>
              </a:spcBef>
              <a:spcAft>
                <a:spcPts val="0"/>
              </a:spcAft>
              <a:buClrTx/>
              <a:buSzTx/>
              <a:buFont typeface="Arial" panose="020B0604020202020204" pitchFamily="34" charset="0"/>
              <a:buChar char="•"/>
              <a:tabLst/>
              <a:defRPr/>
            </a:pPr>
            <a:r>
              <a:rPr kumimoji="0" lang="sv-SE"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Huvudvärk 	ICD10 	 R51</a:t>
            </a:r>
          </a:p>
          <a:p>
            <a:pPr indent="-252000">
              <a:spcBef>
                <a:spcPts val="800"/>
              </a:spcBef>
              <a:buFont typeface="Arial" panose="020B0604020202020204" pitchFamily="34" charset="0"/>
              <a:buChar char="•"/>
              <a:defRPr/>
            </a:pPr>
            <a:endParaRPr kumimoji="0" lang="sv-SE" sz="10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kumimoji="0" lang="sv-SE"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Att registrera diagnos kan innebära att man ”återanvänder” tidigare satta diagnoser som t.ex. vid omhändertagande av patienter med</a:t>
            </a:r>
          </a:p>
          <a:p>
            <a:pPr marL="504000" marR="0" lvl="1" indent="-252000" algn="l" defTabSz="914400" rtl="0" eaLnBrk="1" fontAlgn="auto" latinLnBrk="0" hangingPunct="1">
              <a:lnSpc>
                <a:spcPct val="100000"/>
              </a:lnSpc>
              <a:spcBef>
                <a:spcPts val="800"/>
              </a:spcBef>
              <a:spcAft>
                <a:spcPts val="0"/>
              </a:spcAft>
              <a:buClrTx/>
              <a:buSzTx/>
              <a:buFont typeface="Arial" panose="020B0604020202020204" pitchFamily="34" charset="0"/>
              <a:buChar char="•"/>
              <a:tabLst/>
              <a:defRPr/>
            </a:pPr>
            <a:r>
              <a:rPr kumimoji="0" lang="sv-SE"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Diabetes</a:t>
            </a:r>
          </a:p>
          <a:p>
            <a:pPr marL="504000" marR="0" lvl="1" indent="-252000" algn="l" defTabSz="914400" rtl="0" eaLnBrk="1" fontAlgn="auto" latinLnBrk="0" hangingPunct="1">
              <a:lnSpc>
                <a:spcPct val="100000"/>
              </a:lnSpc>
              <a:spcBef>
                <a:spcPts val="800"/>
              </a:spcBef>
              <a:spcAft>
                <a:spcPts val="0"/>
              </a:spcAft>
              <a:buClrTx/>
              <a:buSzTx/>
              <a:buFont typeface="Arial" panose="020B0604020202020204" pitchFamily="34" charset="0"/>
              <a:buChar char="•"/>
              <a:tabLst/>
              <a:defRPr/>
            </a:pPr>
            <a:r>
              <a:rPr kumimoji="0" lang="sv-SE"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Hypertoni</a:t>
            </a:r>
          </a:p>
          <a:p>
            <a:pPr marL="504000" marR="0" lvl="1" indent="-252000" algn="l" defTabSz="914400" rtl="0" eaLnBrk="1" fontAlgn="auto" latinLnBrk="0" hangingPunct="1">
              <a:lnSpc>
                <a:spcPct val="100000"/>
              </a:lnSpc>
              <a:spcBef>
                <a:spcPts val="800"/>
              </a:spcBef>
              <a:spcAft>
                <a:spcPts val="0"/>
              </a:spcAft>
              <a:buClrTx/>
              <a:buSzTx/>
              <a:buFont typeface="Arial" panose="020B0604020202020204" pitchFamily="34" charset="0"/>
              <a:buChar char="•"/>
              <a:tabLst/>
              <a:defRPr/>
            </a:pPr>
            <a:r>
              <a:rPr kumimoji="0" lang="sv-SE"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Astma</a:t>
            </a:r>
          </a:p>
          <a:p>
            <a:endParaRPr lang="sv-SE" dirty="0">
              <a:latin typeface="Calibri" panose="020F0502020204030204" pitchFamily="34" charset="0"/>
              <a:cs typeface="Calibri" panose="020F0502020204030204" pitchFamily="34" charset="0"/>
            </a:endParaRPr>
          </a:p>
        </p:txBody>
      </p:sp>
      <p:sp>
        <p:nvSpPr>
          <p:cNvPr id="3" name="Rubrik 2">
            <a:extLst>
              <a:ext uri="{FF2B5EF4-FFF2-40B4-BE49-F238E27FC236}">
                <a16:creationId xmlns:a16="http://schemas.microsoft.com/office/drawing/2014/main" id="{B984D6A6-4DFA-4D6B-A681-B3F449CB8DD1}"/>
              </a:ext>
            </a:extLst>
          </p:cNvPr>
          <p:cNvSpPr>
            <a:spLocks noGrp="1"/>
          </p:cNvSpPr>
          <p:nvPr>
            <p:ph type="title"/>
          </p:nvPr>
        </p:nvSpPr>
        <p:spPr/>
        <p:txBody>
          <a:bodyPr/>
          <a:lstStyle/>
          <a:p>
            <a:r>
              <a:rPr kumimoji="0" lang="sv-SE" sz="3600" b="1" i="0" u="none" strike="noStrike" kern="1200" cap="none" spc="0" normalizeH="0" baseline="0" noProof="0" dirty="0">
                <a:ln>
                  <a:noFill/>
                </a:ln>
                <a:solidFill>
                  <a:srgbClr val="447079"/>
                </a:solidFill>
                <a:effectLst/>
                <a:uLnTx/>
                <a:uFillTx/>
                <a:latin typeface="Arial" panose="020B0604020202020204"/>
                <a:ea typeface="+mj-ea"/>
                <a:cs typeface="+mj-cs"/>
              </a:rPr>
              <a:t>Exempel på att ställa och registrera diagnos </a:t>
            </a:r>
            <a:endParaRPr lang="sv-SE" dirty="0">
              <a:solidFill>
                <a:srgbClr val="FF00FF"/>
              </a:solidFill>
            </a:endParaRPr>
          </a:p>
        </p:txBody>
      </p:sp>
    </p:spTree>
    <p:extLst>
      <p:ext uri="{BB962C8B-B14F-4D97-AF65-F5344CB8AC3E}">
        <p14:creationId xmlns:p14="http://schemas.microsoft.com/office/powerpoint/2010/main" val="2020463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DF1D933A-17C8-431F-84E7-8CE2DD7252AE}"/>
              </a:ext>
            </a:extLst>
          </p:cNvPr>
          <p:cNvSpPr/>
          <p:nvPr/>
        </p:nvSpPr>
        <p:spPr>
          <a:xfrm>
            <a:off x="1042440" y="2853687"/>
            <a:ext cx="10257433" cy="316728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innehåll 1">
            <a:extLst>
              <a:ext uri="{FF2B5EF4-FFF2-40B4-BE49-F238E27FC236}">
                <a16:creationId xmlns:a16="http://schemas.microsoft.com/office/drawing/2014/main" id="{86AEB5FB-CA4C-400D-A49F-4237D45BFEA4}"/>
              </a:ext>
            </a:extLst>
          </p:cNvPr>
          <p:cNvSpPr>
            <a:spLocks noGrp="1"/>
          </p:cNvSpPr>
          <p:nvPr>
            <p:ph idx="1"/>
          </p:nvPr>
        </p:nvSpPr>
        <p:spPr>
          <a:xfrm>
            <a:off x="1151466" y="1910998"/>
            <a:ext cx="10039383" cy="4525963"/>
          </a:xfrm>
        </p:spPr>
        <p:txBody>
          <a:bodyPr>
            <a:normAutofit/>
          </a:bodyPr>
          <a:lstStyle/>
          <a:p>
            <a:pPr marL="0" marR="0" lvl="0" indent="0" algn="l" defTabSz="914400" rtl="0" eaLnBrk="1" fontAlgn="auto" latinLnBrk="0" hangingPunct="1">
              <a:lnSpc>
                <a:spcPct val="100000"/>
              </a:lnSpc>
              <a:spcBef>
                <a:spcPts val="1200"/>
              </a:spcBef>
              <a:spcAft>
                <a:spcPts val="0"/>
              </a:spcAft>
              <a:buClrTx/>
              <a:buSzPct val="100000"/>
              <a:buFont typeface="Arial" panose="020B0604020202020204" pitchFamily="34" charset="0"/>
              <a:buNone/>
              <a:tabLst/>
              <a:defRPr/>
            </a:pP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För flera indikatorer används KVÅ-koder och fasta sökord för att hitta åtgärder.</a:t>
            </a:r>
          </a:p>
          <a:p>
            <a:pPr marL="228600" marR="0" lvl="0" indent="-228600" algn="l" defTabSz="914400" rtl="0" eaLnBrk="1" fontAlgn="auto" latinLnBrk="0" hangingPunct="1">
              <a:lnSpc>
                <a:spcPct val="100000"/>
              </a:lnSpc>
              <a:spcBef>
                <a:spcPts val="1200"/>
              </a:spcBef>
              <a:spcAft>
                <a:spcPts val="0"/>
              </a:spcAft>
              <a:buClrTx/>
              <a:buSzPct val="100000"/>
              <a:buFont typeface="Arial" panose="020B0604020202020204" pitchFamily="34" charset="0"/>
              <a:buChar char="•"/>
              <a:tabLst/>
              <a:defRPr/>
            </a:pP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Är våra siffror som inkluderar KVÅ-koder rimliga? </a:t>
            </a:r>
          </a:p>
          <a:p>
            <a:pPr marL="228600" marR="0" lvl="0" indent="-228600" algn="l" defTabSz="914400" rtl="0" eaLnBrk="1" fontAlgn="auto" latinLnBrk="0" hangingPunct="1">
              <a:lnSpc>
                <a:spcPct val="100000"/>
              </a:lnSpc>
              <a:spcBef>
                <a:spcPts val="1200"/>
              </a:spcBef>
              <a:spcAft>
                <a:spcPts val="0"/>
              </a:spcAft>
              <a:buClrTx/>
              <a:buSzPct val="100000"/>
              <a:buFont typeface="Arial" panose="020B0604020202020204" pitchFamily="34" charset="0"/>
              <a:buChar char="•"/>
              <a:tabLst/>
              <a:defRPr/>
            </a:pP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Om inte - Kan det vara så att KVÅ-koder och fasta sökord inte används utan att man skriver i fri text istället?</a:t>
            </a:r>
          </a:p>
          <a:p>
            <a:pPr marL="228600" marR="0" lvl="0" indent="-228600" algn="l" defTabSz="914400" rtl="0" eaLnBrk="1" fontAlgn="auto" latinLnBrk="0" hangingPunct="1">
              <a:lnSpc>
                <a:spcPct val="100000"/>
              </a:lnSpc>
              <a:spcBef>
                <a:spcPts val="1200"/>
              </a:spcBef>
              <a:spcAft>
                <a:spcPts val="0"/>
              </a:spcAft>
              <a:buClrTx/>
              <a:buSzPct val="100000"/>
              <a:buFont typeface="Arial" panose="020B0604020202020204" pitchFamily="34" charset="0"/>
              <a:buChar char="•"/>
              <a:tabLst/>
              <a:defRPr/>
            </a:pP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Används andra KVÅ-koder?</a:t>
            </a:r>
          </a:p>
          <a:p>
            <a:pPr marL="228600" marR="0" lvl="0" indent="-228600" algn="l" defTabSz="914400" rtl="0" eaLnBrk="1" fontAlgn="auto" latinLnBrk="0" hangingPunct="1">
              <a:lnSpc>
                <a:spcPct val="100000"/>
              </a:lnSpc>
              <a:spcBef>
                <a:spcPts val="1200"/>
              </a:spcBef>
              <a:spcAft>
                <a:spcPts val="0"/>
              </a:spcAft>
              <a:buClrTx/>
              <a:buSzPct val="100000"/>
              <a:buFont typeface="Arial" panose="020B0604020202020204" pitchFamily="34" charset="0"/>
              <a:buChar char="•"/>
              <a:tabLst/>
              <a:defRPr/>
            </a:pP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Hur kan användning av sökta KVÅ-koder underlättas?</a:t>
            </a:r>
          </a:p>
          <a:p>
            <a:pPr marL="228600" marR="0" lvl="0" indent="-218122" algn="l" defTabSz="914400" rtl="0" eaLnBrk="1" fontAlgn="auto" latinLnBrk="0" hangingPunct="1">
              <a:lnSpc>
                <a:spcPct val="90000"/>
              </a:lnSpc>
              <a:spcBef>
                <a:spcPts val="1000"/>
              </a:spcBef>
              <a:spcAft>
                <a:spcPts val="0"/>
              </a:spcAft>
              <a:buClr>
                <a:srgbClr val="000000"/>
              </a:buClr>
              <a:buSzPct val="100000"/>
              <a:buFont typeface="Arial" panose="020B0604020202020204" pitchFamily="34" charset="0"/>
              <a:buChar char="•"/>
              <a:tabLst/>
              <a:defRPr/>
            </a:pP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Ska vi titta i (några) journaler för att förstå våra resultat bättre?</a:t>
            </a:r>
            <a:endParaRPr lang="sv-SE" sz="2600" dirty="0">
              <a:latin typeface="Calibri" panose="020F0502020204030204" pitchFamily="34" charset="0"/>
              <a:cs typeface="Calibri" panose="020F0502020204030204" pitchFamily="34" charset="0"/>
            </a:endParaRPr>
          </a:p>
        </p:txBody>
      </p:sp>
      <p:sp>
        <p:nvSpPr>
          <p:cNvPr id="3" name="Rubrik 2">
            <a:extLst>
              <a:ext uri="{FF2B5EF4-FFF2-40B4-BE49-F238E27FC236}">
                <a16:creationId xmlns:a16="http://schemas.microsoft.com/office/drawing/2014/main" id="{B984D6A6-4DFA-4D6B-A681-B3F449CB8DD1}"/>
              </a:ext>
            </a:extLst>
          </p:cNvPr>
          <p:cNvSpPr>
            <a:spLocks noGrp="1"/>
          </p:cNvSpPr>
          <p:nvPr>
            <p:ph type="title"/>
          </p:nvPr>
        </p:nvSpPr>
        <p:spPr/>
        <p:txBody>
          <a:bodyPr/>
          <a:lstStyle/>
          <a:p>
            <a:r>
              <a:rPr kumimoji="0" lang="sv-SE" sz="3600" b="1" i="0" u="none" strike="noStrike" kern="1200" cap="none" spc="0" normalizeH="0" baseline="0" noProof="0" dirty="0">
                <a:ln>
                  <a:noFill/>
                </a:ln>
                <a:solidFill>
                  <a:srgbClr val="447079"/>
                </a:solidFill>
                <a:effectLst/>
                <a:uLnTx/>
                <a:uFillTx/>
                <a:latin typeface="Arial" panose="020B0604020202020204"/>
                <a:ea typeface="+mj-ea"/>
                <a:cs typeface="+mj-cs"/>
              </a:rPr>
              <a:t>Datafångst (KVÅ-koder)</a:t>
            </a:r>
            <a:endParaRPr lang="sv-SE" dirty="0">
              <a:solidFill>
                <a:srgbClr val="FF00FF"/>
              </a:solidFill>
            </a:endParaRPr>
          </a:p>
        </p:txBody>
      </p:sp>
    </p:spTree>
    <p:extLst>
      <p:ext uri="{BB962C8B-B14F-4D97-AF65-F5344CB8AC3E}">
        <p14:creationId xmlns:p14="http://schemas.microsoft.com/office/powerpoint/2010/main" val="366737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DF1D933A-17C8-431F-84E7-8CE2DD7252AE}"/>
              </a:ext>
            </a:extLst>
          </p:cNvPr>
          <p:cNvSpPr/>
          <p:nvPr/>
        </p:nvSpPr>
        <p:spPr>
          <a:xfrm>
            <a:off x="1069145" y="2677573"/>
            <a:ext cx="9795543" cy="249230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innehåll 1">
            <a:extLst>
              <a:ext uri="{FF2B5EF4-FFF2-40B4-BE49-F238E27FC236}">
                <a16:creationId xmlns:a16="http://schemas.microsoft.com/office/drawing/2014/main" id="{86AEB5FB-CA4C-400D-A49F-4237D45BFEA4}"/>
              </a:ext>
            </a:extLst>
          </p:cNvPr>
          <p:cNvSpPr>
            <a:spLocks noGrp="1"/>
          </p:cNvSpPr>
          <p:nvPr>
            <p:ph idx="1"/>
          </p:nvPr>
        </p:nvSpPr>
        <p:spPr>
          <a:xfrm>
            <a:off x="1151467" y="1728121"/>
            <a:ext cx="9713222" cy="4525963"/>
          </a:xfrm>
        </p:spPr>
        <p:txBody>
          <a:bodyPr>
            <a:normAutofit/>
          </a:bodyPr>
          <a:lstStyle/>
          <a:p>
            <a:pPr marL="0" marR="0" lvl="0" indent="0" algn="l" defTabSz="914400" rtl="0" eaLnBrk="1" fontAlgn="auto" latinLnBrk="0" hangingPunct="1">
              <a:lnSpc>
                <a:spcPct val="100000"/>
              </a:lnSpc>
              <a:spcBef>
                <a:spcPts val="0"/>
              </a:spcBef>
              <a:spcAft>
                <a:spcPts val="0"/>
              </a:spcAft>
              <a:buClrTx/>
              <a:buSzPts val="2400"/>
              <a:buFont typeface="Arial" panose="020B0604020202020204" pitchFamily="34" charset="0"/>
              <a:buNone/>
              <a:tabLst/>
              <a:defRPr/>
            </a:pP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rPr>
              <a:t>För några indikatorer letas resultat från </a:t>
            </a:r>
            <a:r>
              <a:rPr kumimoji="0" lang="sv-SE" sz="2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sym typeface="Calibri"/>
              </a:rPr>
              <a:t>lab</a:t>
            </a: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rPr>
              <a:t> </a:t>
            </a:r>
          </a:p>
          <a:p>
            <a:pPr marL="0" marR="0" lvl="0" indent="0" algn="l" defTabSz="914400" rtl="0" eaLnBrk="1" fontAlgn="auto" latinLnBrk="0" hangingPunct="1">
              <a:lnSpc>
                <a:spcPct val="100000"/>
              </a:lnSpc>
              <a:spcBef>
                <a:spcPts val="0"/>
              </a:spcBef>
              <a:spcAft>
                <a:spcPts val="0"/>
              </a:spcAft>
              <a:buClrTx/>
              <a:buSzPts val="2400"/>
              <a:buFont typeface="Arial" panose="020B0604020202020204" pitchFamily="34" charset="0"/>
              <a:buNone/>
              <a:tabLst/>
              <a:defRPr/>
            </a:pP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rPr>
              <a:t>För några indikatorer letas notat/text under status</a:t>
            </a:r>
            <a:endParaRPr kumimoji="0" lang="sv-SE" sz="2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Calibri"/>
            </a:endParaRPr>
          </a:p>
          <a:p>
            <a:pPr marL="228600" marR="0" lvl="0" indent="-252000" algn="l" defTabSz="914400" rtl="0" eaLnBrk="1" fontAlgn="auto" latinLnBrk="0" hangingPunct="1">
              <a:lnSpc>
                <a:spcPct val="100000"/>
              </a:lnSpc>
              <a:spcBef>
                <a:spcPts val="1000"/>
              </a:spcBef>
              <a:spcAft>
                <a:spcPts val="0"/>
              </a:spcAft>
              <a:buClrTx/>
              <a:buSzPct val="100000"/>
              <a:buFont typeface="Arial" panose="020B0604020202020204" pitchFamily="34" charset="0"/>
              <a:buChar char="•"/>
              <a:tabLst/>
              <a:defRPr/>
            </a:pP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Calibri"/>
              </a:rPr>
              <a:t>Finns det någon anledning till att status och/eller labprover inte kommer med i datauttaget?</a:t>
            </a:r>
          </a:p>
          <a:p>
            <a:pPr marL="228600" marR="0" lvl="0" indent="-252000" algn="l" defTabSz="914400" rtl="0" eaLnBrk="1" fontAlgn="auto" latinLnBrk="0" hangingPunct="1">
              <a:lnSpc>
                <a:spcPct val="100000"/>
              </a:lnSpc>
              <a:spcBef>
                <a:spcPts val="1000"/>
              </a:spcBef>
              <a:spcAft>
                <a:spcPts val="0"/>
              </a:spcAft>
              <a:buClrTx/>
              <a:buSzPct val="100000"/>
              <a:buFont typeface="Arial" panose="020B0604020202020204" pitchFamily="34" charset="0"/>
              <a:buChar char="•"/>
              <a:tabLst/>
              <a:defRPr/>
            </a:pP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Om laboratorieresultat inte läggs in i den ordinarie </a:t>
            </a:r>
            <a:r>
              <a:rPr kumimoji="0" lang="sv-SE" sz="260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Calibri" panose="020F0502020204030204" pitchFamily="34" charset="0"/>
              </a:rPr>
              <a:t>lablistan</a:t>
            </a: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eller som fri text, t.ex. </a:t>
            </a:r>
            <a:r>
              <a:rPr kumimoji="0" lang="sv-SE" sz="260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Calibri" panose="020F0502020204030204" pitchFamily="34" charset="0"/>
              </a:rPr>
              <a:t>Strep</a:t>
            </a: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A kan det bli fel när data hämtas ut </a:t>
            </a:r>
          </a:p>
          <a:p>
            <a:pPr marL="228600" marR="0" lvl="0" indent="-252000" algn="l" defTabSz="914400" rtl="0" eaLnBrk="1" fontAlgn="auto" latinLnBrk="0" hangingPunct="1">
              <a:lnSpc>
                <a:spcPct val="100000"/>
              </a:lnSpc>
              <a:spcBef>
                <a:spcPts val="1000"/>
              </a:spcBef>
              <a:spcAft>
                <a:spcPts val="0"/>
              </a:spcAft>
              <a:buClrTx/>
              <a:buSzPct val="100000"/>
              <a:buFont typeface="Arial" panose="020B0604020202020204" pitchFamily="34" charset="0"/>
              <a:buChar char="•"/>
              <a:tabLst/>
              <a:defRPr/>
            </a:pP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Ska vi titta i (några) journaler för att förstå våra resultat bättre?</a:t>
            </a:r>
            <a:endParaRPr kumimoji="0" lang="sv-SE" sz="2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a:p>
            <a:endParaRPr lang="sv-SE" sz="2600" dirty="0">
              <a:latin typeface="Calibri" panose="020F0502020204030204" pitchFamily="34" charset="0"/>
              <a:cs typeface="Calibri" panose="020F0502020204030204" pitchFamily="34" charset="0"/>
            </a:endParaRPr>
          </a:p>
        </p:txBody>
      </p:sp>
      <p:sp>
        <p:nvSpPr>
          <p:cNvPr id="3" name="Rubrik 2">
            <a:extLst>
              <a:ext uri="{FF2B5EF4-FFF2-40B4-BE49-F238E27FC236}">
                <a16:creationId xmlns:a16="http://schemas.microsoft.com/office/drawing/2014/main" id="{B984D6A6-4DFA-4D6B-A681-B3F449CB8DD1}"/>
              </a:ext>
            </a:extLst>
          </p:cNvPr>
          <p:cNvSpPr>
            <a:spLocks noGrp="1"/>
          </p:cNvSpPr>
          <p:nvPr>
            <p:ph type="title"/>
          </p:nvPr>
        </p:nvSpPr>
        <p:spPr/>
        <p:txBody>
          <a:bodyPr/>
          <a:lstStyle/>
          <a:p>
            <a:r>
              <a:rPr kumimoji="0" lang="sv-SE" sz="3600" b="1" i="0" u="none" strike="noStrike" kern="1200" cap="none" spc="0" normalizeH="0" baseline="0" noProof="0" dirty="0">
                <a:ln>
                  <a:noFill/>
                </a:ln>
                <a:solidFill>
                  <a:srgbClr val="447079"/>
                </a:solidFill>
                <a:effectLst/>
                <a:uLnTx/>
                <a:uFillTx/>
                <a:latin typeface="Arial" panose="020B0604020202020204"/>
                <a:ea typeface="+mj-ea"/>
                <a:cs typeface="+mj-cs"/>
              </a:rPr>
              <a:t>Datafångst (Lab och status)</a:t>
            </a:r>
            <a:endParaRPr lang="sv-SE" dirty="0">
              <a:solidFill>
                <a:srgbClr val="FF00FF"/>
              </a:solidFill>
            </a:endParaRPr>
          </a:p>
        </p:txBody>
      </p:sp>
    </p:spTree>
    <p:extLst>
      <p:ext uri="{BB962C8B-B14F-4D97-AF65-F5344CB8AC3E}">
        <p14:creationId xmlns:p14="http://schemas.microsoft.com/office/powerpoint/2010/main" val="1011077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235466B3-9CA8-4D64-B690-CA200A4D57DB}"/>
              </a:ext>
            </a:extLst>
          </p:cNvPr>
          <p:cNvSpPr/>
          <p:nvPr/>
        </p:nvSpPr>
        <p:spPr>
          <a:xfrm>
            <a:off x="1151466" y="3071736"/>
            <a:ext cx="9749347" cy="328523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innehåll 1">
            <a:extLst>
              <a:ext uri="{FF2B5EF4-FFF2-40B4-BE49-F238E27FC236}">
                <a16:creationId xmlns:a16="http://schemas.microsoft.com/office/drawing/2014/main" id="{86AEB5FB-CA4C-400D-A49F-4237D45BFEA4}"/>
              </a:ext>
            </a:extLst>
          </p:cNvPr>
          <p:cNvSpPr>
            <a:spLocks noGrp="1"/>
          </p:cNvSpPr>
          <p:nvPr>
            <p:ph idx="1"/>
          </p:nvPr>
        </p:nvSpPr>
        <p:spPr>
          <a:xfrm>
            <a:off x="1151466" y="1566340"/>
            <a:ext cx="9814300" cy="4961069"/>
          </a:xfrm>
        </p:spPr>
        <p:txBody>
          <a:bodyPr>
            <a:normAutofit/>
          </a:bodyPr>
          <a:lstStyle/>
          <a:p>
            <a:pPr marL="0" marR="0" lvl="0" indent="0" algn="l" defTabSz="914400" rtl="0" eaLnBrk="1" fontAlgn="auto" latinLnBrk="0" hangingPunct="1">
              <a:lnSpc>
                <a:spcPct val="90000"/>
              </a:lnSpc>
              <a:spcBef>
                <a:spcPts val="0"/>
              </a:spcBef>
              <a:spcAft>
                <a:spcPts val="0"/>
              </a:spcAft>
              <a:buClr>
                <a:srgbClr val="000000"/>
              </a:buClr>
              <a:buSzPct val="100000"/>
              <a:buFont typeface="Arial" panose="020B0604020202020204" pitchFamily="34" charset="0"/>
              <a:buNone/>
              <a:tabLst/>
              <a:defRPr/>
            </a:pP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rPr>
              <a:t>För alla indikatorerna hämtas </a:t>
            </a:r>
            <a:r>
              <a:rPr kumimoji="0" lang="sv-SE" sz="2600" b="0" i="1"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rPr>
              <a:t>förskrivna</a:t>
            </a: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rPr>
              <a:t> läkemedel ut. </a:t>
            </a:r>
          </a:p>
          <a:p>
            <a:pPr marL="0" marR="0" lvl="0" indent="0" algn="l" defTabSz="914400" rtl="0" eaLnBrk="1" fontAlgn="auto" latinLnBrk="0" hangingPunct="1">
              <a:lnSpc>
                <a:spcPct val="90000"/>
              </a:lnSpc>
              <a:spcBef>
                <a:spcPts val="0"/>
              </a:spcBef>
              <a:spcAft>
                <a:spcPts val="0"/>
              </a:spcAft>
              <a:buClr>
                <a:srgbClr val="000000"/>
              </a:buClr>
              <a:buSzPct val="100000"/>
              <a:buFont typeface="Arial" panose="020B0604020202020204" pitchFamily="34" charset="0"/>
              <a:buNone/>
              <a:tabLst/>
              <a:defRPr/>
            </a:pP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Flera av läkemedelsindikatorerna bygger på koppling till diagnoser eller labprover (t ex Lm02). Om det finns brister i dessa data kan också värdena för läkemedelsindikatorerna bli fel</a:t>
            </a:r>
          </a:p>
          <a:p>
            <a:pPr marL="228600" marR="0" lvl="0" indent="-228600" algn="l" defTabSz="914400" rtl="0" eaLnBrk="1" fontAlgn="auto" latinLnBrk="0" hangingPunct="1">
              <a:lnSpc>
                <a:spcPct val="90000"/>
              </a:lnSpc>
              <a:spcBef>
                <a:spcPts val="1000"/>
              </a:spcBef>
              <a:spcAft>
                <a:spcPts val="0"/>
              </a:spcAft>
              <a:buClr>
                <a:srgbClr val="000000"/>
              </a:buClr>
              <a:buSzPct val="100000"/>
              <a:buFont typeface="Arial" panose="020B0604020202020204" pitchFamily="34" charset="0"/>
              <a:buChar char="•"/>
              <a:tabLst/>
              <a:defRPr/>
            </a:pP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Calibri"/>
              </a:rPr>
              <a:t>Ta reda på om era data kommer ifrå</a:t>
            </a: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 </a:t>
            </a: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Calibri"/>
              </a:rPr>
              <a:t>egna vårdcentralen, all primärvård eller all förskrivning i regionen. Kontrollera gärna hur det ser ut hos er så att ni vet vilka data ni har framför er</a:t>
            </a:r>
            <a:r>
              <a:rPr kumimoji="0" lang="sv-SE" sz="2600" b="0" i="0" u="none" strike="noStrike" kern="1200" cap="none" spc="0" normalizeH="0" baseline="0" noProof="0" dirty="0">
                <a:ln>
                  <a:noFill/>
                </a:ln>
                <a:solidFill>
                  <a:srgbClr val="0000FF"/>
                </a:solidFill>
                <a:effectLst/>
                <a:uLnTx/>
                <a:uFillTx/>
                <a:latin typeface="Calibri" panose="020F0502020204030204" pitchFamily="34" charset="0"/>
                <a:ea typeface="Calibri"/>
                <a:cs typeface="Calibri" panose="020F0502020204030204" pitchFamily="34" charset="0"/>
                <a:sym typeface="Calibri"/>
              </a:rPr>
              <a:t>.</a:t>
            </a:r>
            <a:endParaRPr kumimoji="0" lang="sv-SE" sz="2600" b="0" i="0" u="none" strike="noStrike" kern="1200" cap="none" spc="0" normalizeH="0" baseline="0" noProof="0" dirty="0">
              <a:ln>
                <a:noFill/>
              </a:ln>
              <a:solidFill>
                <a:srgbClr val="0000FF"/>
              </a:solidFill>
              <a:effectLst/>
              <a:uLnTx/>
              <a:uFillTx/>
              <a:latin typeface="Calibri" panose="020F0502020204030204" pitchFamily="34" charset="0"/>
              <a:ea typeface="+mn-ea"/>
              <a:cs typeface="Calibri" panose="020F0502020204030204" pitchFamily="34" charset="0"/>
            </a:endParaRPr>
          </a:p>
          <a:p>
            <a:pPr marL="228600" marR="0" lvl="0" indent="-228600" algn="l" defTabSz="914400" rtl="0" eaLnBrk="1" fontAlgn="auto" latinLnBrk="0" hangingPunct="1">
              <a:lnSpc>
                <a:spcPct val="90000"/>
              </a:lnSpc>
              <a:spcBef>
                <a:spcPts val="1000"/>
              </a:spcBef>
              <a:spcAft>
                <a:spcPts val="0"/>
              </a:spcAft>
              <a:buClr>
                <a:srgbClr val="000000"/>
              </a:buClr>
              <a:buSzPct val="100000"/>
              <a:buFont typeface="Arial" panose="020B0604020202020204" pitchFamily="34" charset="0"/>
              <a:buChar char="•"/>
              <a:tabLst/>
              <a:defRPr/>
            </a:pP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rPr>
              <a:t>Om siffrorna är avvikande – kan ni ta reda på hur mycket som skrivs ut av ”er själva” respektive verksamheter utanför er egen vårdcentral (åt era patienter)? </a:t>
            </a:r>
            <a:endParaRPr kumimoji="0" lang="sv-SE" sz="2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marL="228600" marR="0" lvl="0" indent="-228600" algn="l" defTabSz="914400" rtl="0" eaLnBrk="1" fontAlgn="auto" latinLnBrk="0" hangingPunct="1">
              <a:lnSpc>
                <a:spcPct val="90000"/>
              </a:lnSpc>
              <a:spcBef>
                <a:spcPts val="1000"/>
              </a:spcBef>
              <a:spcAft>
                <a:spcPts val="0"/>
              </a:spcAft>
              <a:buClr>
                <a:srgbClr val="000000"/>
              </a:buClr>
              <a:buSzPct val="100000"/>
              <a:buFont typeface="Arial" panose="020B0604020202020204" pitchFamily="34" charset="0"/>
              <a:buChar char="•"/>
              <a:tabLst/>
              <a:defRPr/>
            </a:pP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rPr>
              <a:t>Dosdispenserade läkemedel kommer inte med i datauttagen för flera regioner. Kan detta vara en felkälla?</a:t>
            </a:r>
          </a:p>
          <a:p>
            <a:pPr marL="228600" marR="0" lvl="0" indent="-252000" algn="l" defTabSz="914400" rtl="0" eaLnBrk="1" fontAlgn="auto" latinLnBrk="0" hangingPunct="1">
              <a:lnSpc>
                <a:spcPct val="100000"/>
              </a:lnSpc>
              <a:spcBef>
                <a:spcPts val="1000"/>
              </a:spcBef>
              <a:spcAft>
                <a:spcPts val="0"/>
              </a:spcAft>
              <a:buClrTx/>
              <a:buSzPct val="100000"/>
              <a:buFont typeface="Arial" panose="020B0604020202020204" pitchFamily="34" charset="0"/>
              <a:buChar char="•"/>
              <a:tabLst/>
              <a:defRPr/>
            </a:pPr>
            <a:endParaRPr lang="sv-SE" sz="2600" dirty="0">
              <a:latin typeface="Calibri" panose="020F0502020204030204" pitchFamily="34" charset="0"/>
              <a:cs typeface="Calibri" panose="020F0502020204030204" pitchFamily="34" charset="0"/>
            </a:endParaRPr>
          </a:p>
        </p:txBody>
      </p:sp>
      <p:sp>
        <p:nvSpPr>
          <p:cNvPr id="3" name="Rubrik 2">
            <a:extLst>
              <a:ext uri="{FF2B5EF4-FFF2-40B4-BE49-F238E27FC236}">
                <a16:creationId xmlns:a16="http://schemas.microsoft.com/office/drawing/2014/main" id="{B984D6A6-4DFA-4D6B-A681-B3F449CB8DD1}"/>
              </a:ext>
            </a:extLst>
          </p:cNvPr>
          <p:cNvSpPr>
            <a:spLocks noGrp="1"/>
          </p:cNvSpPr>
          <p:nvPr>
            <p:ph type="title"/>
          </p:nvPr>
        </p:nvSpPr>
        <p:spPr/>
        <p:txBody>
          <a:bodyPr/>
          <a:lstStyle/>
          <a:p>
            <a:r>
              <a:rPr kumimoji="0" lang="sv-SE" sz="3600" b="1" i="0" u="none" strike="noStrike" kern="1200" cap="none" spc="0" normalizeH="0" baseline="0" noProof="0" dirty="0">
                <a:ln>
                  <a:noFill/>
                </a:ln>
                <a:solidFill>
                  <a:srgbClr val="447079"/>
                </a:solidFill>
                <a:effectLst/>
                <a:uLnTx/>
                <a:uFillTx/>
                <a:latin typeface="Arial" panose="020B0604020202020204"/>
                <a:ea typeface="+mj-ea"/>
                <a:cs typeface="+mj-cs"/>
              </a:rPr>
              <a:t>Datafångst (Läkemedel)</a:t>
            </a:r>
            <a:endParaRPr lang="sv-SE" dirty="0">
              <a:solidFill>
                <a:srgbClr val="FF00FF"/>
              </a:solidFill>
            </a:endParaRPr>
          </a:p>
        </p:txBody>
      </p:sp>
    </p:spTree>
    <p:extLst>
      <p:ext uri="{BB962C8B-B14F-4D97-AF65-F5344CB8AC3E}">
        <p14:creationId xmlns:p14="http://schemas.microsoft.com/office/powerpoint/2010/main" val="172742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DEF410E0-2010-4280-BC35-CF0211CAEFF7}"/>
              </a:ext>
            </a:extLst>
          </p:cNvPr>
          <p:cNvSpPr/>
          <p:nvPr/>
        </p:nvSpPr>
        <p:spPr>
          <a:xfrm>
            <a:off x="1151466" y="1589218"/>
            <a:ext cx="9082780" cy="130169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innehåll 1">
            <a:extLst>
              <a:ext uri="{FF2B5EF4-FFF2-40B4-BE49-F238E27FC236}">
                <a16:creationId xmlns:a16="http://schemas.microsoft.com/office/drawing/2014/main" id="{86AEB5FB-CA4C-400D-A49F-4237D45BFEA4}"/>
              </a:ext>
            </a:extLst>
          </p:cNvPr>
          <p:cNvSpPr>
            <a:spLocks noGrp="1"/>
          </p:cNvSpPr>
          <p:nvPr>
            <p:ph idx="1"/>
          </p:nvPr>
        </p:nvSpPr>
        <p:spPr>
          <a:xfrm>
            <a:off x="1151466" y="1751428"/>
            <a:ext cx="9230491" cy="4340875"/>
          </a:xfrm>
        </p:spPr>
        <p:txBody>
          <a:bodyPr>
            <a:normAutofit/>
          </a:bodyPr>
          <a:lstStyle/>
          <a:p>
            <a:pPr marL="252000" marR="0" lvl="0" indent="-25200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Kan indikatorn vara felprogrammerad? </a:t>
            </a:r>
          </a:p>
          <a:p>
            <a:pPr marL="252000" marR="0" lvl="0" indent="-25200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Är inställningarna för datahämtning hos er rätt?</a:t>
            </a:r>
          </a:p>
          <a:p>
            <a:pPr marL="252000" marR="0" lvl="0" indent="-25200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Kontakta ansvariga för PrimärvårdsKvalitet i er region eller den nationella arbetsgruppen för PrimärvårdsKvalitet om ni tror att det är fel i indikatorernas konstruktion eller om ni har idéer om hur de skulle kunna förbättras</a:t>
            </a:r>
          </a:p>
          <a:p>
            <a:endParaRPr lang="sv-SE" sz="3200" dirty="0">
              <a:latin typeface="Calibri" panose="020F0502020204030204" pitchFamily="34" charset="0"/>
              <a:cs typeface="Calibri" panose="020F0502020204030204" pitchFamily="34" charset="0"/>
            </a:endParaRPr>
          </a:p>
        </p:txBody>
      </p:sp>
      <p:sp>
        <p:nvSpPr>
          <p:cNvPr id="3" name="Rubrik 2">
            <a:extLst>
              <a:ext uri="{FF2B5EF4-FFF2-40B4-BE49-F238E27FC236}">
                <a16:creationId xmlns:a16="http://schemas.microsoft.com/office/drawing/2014/main" id="{B984D6A6-4DFA-4D6B-A681-B3F449CB8DD1}"/>
              </a:ext>
            </a:extLst>
          </p:cNvPr>
          <p:cNvSpPr>
            <a:spLocks noGrp="1"/>
          </p:cNvSpPr>
          <p:nvPr>
            <p:ph type="title"/>
          </p:nvPr>
        </p:nvSpPr>
        <p:spPr/>
        <p:txBody>
          <a:bodyPr/>
          <a:lstStyle/>
          <a:p>
            <a:r>
              <a:rPr kumimoji="0" lang="sv-SE" sz="3600" b="1" i="0" u="none" strike="noStrike" kern="1200" cap="none" spc="0" normalizeH="0" baseline="0" noProof="0" dirty="0">
                <a:ln>
                  <a:noFill/>
                </a:ln>
                <a:solidFill>
                  <a:srgbClr val="447079"/>
                </a:solidFill>
                <a:effectLst/>
                <a:uLnTx/>
                <a:uFillTx/>
                <a:latin typeface="Arial" panose="020B0604020202020204"/>
                <a:ea typeface="+mj-ea"/>
                <a:cs typeface="+mj-cs"/>
              </a:rPr>
              <a:t>Om data inte verkar hämtas korrekt</a:t>
            </a:r>
            <a:endParaRPr lang="sv-SE" dirty="0">
              <a:solidFill>
                <a:srgbClr val="FF00FF"/>
              </a:solidFill>
            </a:endParaRPr>
          </a:p>
        </p:txBody>
      </p:sp>
    </p:spTree>
    <p:extLst>
      <p:ext uri="{BB962C8B-B14F-4D97-AF65-F5344CB8AC3E}">
        <p14:creationId xmlns:p14="http://schemas.microsoft.com/office/powerpoint/2010/main" val="3458234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DFCE4D-9BA8-4B0D-A760-E58197C71E2D}"/>
              </a:ext>
            </a:extLst>
          </p:cNvPr>
          <p:cNvSpPr>
            <a:spLocks noGrp="1"/>
          </p:cNvSpPr>
          <p:nvPr>
            <p:ph type="title"/>
          </p:nvPr>
        </p:nvSpPr>
        <p:spPr>
          <a:xfrm>
            <a:off x="1010901" y="583795"/>
            <a:ext cx="8684755" cy="1157611"/>
          </a:xfrm>
        </p:spPr>
        <p:txBody>
          <a:bodyPr/>
          <a:lstStyle/>
          <a:p>
            <a:r>
              <a:rPr lang="sv-SE" dirty="0"/>
              <a:t>Läs mer om variation och vad som påverkar data</a:t>
            </a:r>
          </a:p>
        </p:txBody>
      </p:sp>
      <p:sp>
        <p:nvSpPr>
          <p:cNvPr id="3" name="Platshållare för innehåll 2">
            <a:extLst>
              <a:ext uri="{FF2B5EF4-FFF2-40B4-BE49-F238E27FC236}">
                <a16:creationId xmlns:a16="http://schemas.microsoft.com/office/drawing/2014/main" id="{72F076C6-B38B-444B-8A27-C8D6096B055F}"/>
              </a:ext>
            </a:extLst>
          </p:cNvPr>
          <p:cNvSpPr>
            <a:spLocks noGrp="1"/>
          </p:cNvSpPr>
          <p:nvPr>
            <p:ph sz="quarter" idx="14"/>
          </p:nvPr>
        </p:nvSpPr>
        <p:spPr>
          <a:xfrm>
            <a:off x="1010901" y="2121408"/>
            <a:ext cx="10414659" cy="3822192"/>
          </a:xfrm>
        </p:spPr>
        <p:txBody>
          <a:bodyPr/>
          <a:lstStyle/>
          <a:p>
            <a:pPr marL="0" indent="0">
              <a:buNone/>
            </a:pPr>
            <a:r>
              <a:rPr lang="sv-SE" dirty="0"/>
              <a:t>På PrimärvårdsKvalitets hemsida finns en fördjupningsdel om variation och vad som påverkar data</a:t>
            </a:r>
          </a:p>
          <a:p>
            <a:pPr marL="0" indent="0">
              <a:buNone/>
            </a:pPr>
            <a:r>
              <a:rPr lang="sv-SE" dirty="0">
                <a:hlinkClick r:id="rId2"/>
              </a:rPr>
              <a:t>https://skr.se/primarvardskvalitet/analysochvalidering.58469.html</a:t>
            </a:r>
            <a:endParaRPr lang="sv-SE" dirty="0"/>
          </a:p>
          <a:p>
            <a:pPr marL="0" indent="0">
              <a:buNone/>
            </a:pPr>
            <a:endParaRPr lang="sv-SE" dirty="0"/>
          </a:p>
        </p:txBody>
      </p:sp>
    </p:spTree>
    <p:extLst>
      <p:ext uri="{BB962C8B-B14F-4D97-AF65-F5344CB8AC3E}">
        <p14:creationId xmlns:p14="http://schemas.microsoft.com/office/powerpoint/2010/main" val="2822749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9BB32E0-085E-4278-9262-F474C5251CD0}"/>
              </a:ext>
            </a:extLst>
          </p:cNvPr>
          <p:cNvSpPr>
            <a:spLocks noGrp="1"/>
          </p:cNvSpPr>
          <p:nvPr>
            <p:ph type="ctrTitle"/>
          </p:nvPr>
        </p:nvSpPr>
        <p:spPr>
          <a:xfrm>
            <a:off x="1781453" y="1997298"/>
            <a:ext cx="8629094" cy="1431702"/>
          </a:xfrm>
        </p:spPr>
        <p:txBody>
          <a:bodyPr/>
          <a:lstStyle/>
          <a:p>
            <a:r>
              <a:rPr lang="sv-SE" dirty="0">
                <a:hlinkClick r:id="rId2"/>
              </a:rPr>
              <a:t>www.skr.se/primarvardskvalitet</a:t>
            </a:r>
            <a:br>
              <a:rPr lang="sv-SE" dirty="0"/>
            </a:br>
            <a:endParaRPr lang="sv-SE" dirty="0"/>
          </a:p>
        </p:txBody>
      </p:sp>
    </p:spTree>
    <p:extLst>
      <p:ext uri="{BB962C8B-B14F-4D97-AF65-F5344CB8AC3E}">
        <p14:creationId xmlns:p14="http://schemas.microsoft.com/office/powerpoint/2010/main" val="3104771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E1C43C08-A9D7-4EE8-B763-0DA18D118130}"/>
              </a:ext>
            </a:extLst>
          </p:cNvPr>
          <p:cNvSpPr/>
          <p:nvPr/>
        </p:nvSpPr>
        <p:spPr>
          <a:xfrm>
            <a:off x="1003756" y="3504047"/>
            <a:ext cx="10271500" cy="8006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innehåll 1">
            <a:extLst>
              <a:ext uri="{FF2B5EF4-FFF2-40B4-BE49-F238E27FC236}">
                <a16:creationId xmlns:a16="http://schemas.microsoft.com/office/drawing/2014/main" id="{86AEB5FB-CA4C-400D-A49F-4237D45BFEA4}"/>
              </a:ext>
            </a:extLst>
          </p:cNvPr>
          <p:cNvSpPr>
            <a:spLocks noGrp="1"/>
          </p:cNvSpPr>
          <p:nvPr>
            <p:ph idx="1"/>
          </p:nvPr>
        </p:nvSpPr>
        <p:spPr>
          <a:xfrm>
            <a:off x="1003756" y="2069143"/>
            <a:ext cx="10327771" cy="2349304"/>
          </a:xfrm>
        </p:spPr>
        <p:txBody>
          <a:bodyPr>
            <a:normAutofit/>
          </a:bodyPr>
          <a:lstStyle/>
          <a:p>
            <a:r>
              <a:rPr lang="sv-SE" sz="2600" dirty="0">
                <a:latin typeface="Calibri" panose="020F0502020204030204" pitchFamily="34" charset="0"/>
                <a:cs typeface="Calibri" panose="020F0502020204030204" pitchFamily="34" charset="0"/>
              </a:rPr>
              <a:t>Det här materialet syftar till att ni ska få bättre kännedom om era data</a:t>
            </a:r>
          </a:p>
          <a:p>
            <a:r>
              <a:rPr lang="sv-SE" sz="2600" dirty="0">
                <a:latin typeface="Calibri" panose="020F0502020204030204" pitchFamily="34" charset="0"/>
                <a:cs typeface="Calibri" panose="020F0502020204030204" pitchFamily="34" charset="0"/>
              </a:rPr>
              <a:t>Bilderna är uppbyggda med dels information, dels frågor där ni ska titta </a:t>
            </a:r>
            <a:r>
              <a:rPr lang="sv-SE" sz="2600" dirty="0">
                <a:latin typeface="Calibri" panose="020F0502020204030204" pitchFamily="34" charset="0"/>
                <a:cs typeface="Calibri" panose="020F0502020204030204" pitchFamily="34" charset="0"/>
                <a:sym typeface="Calibri"/>
              </a:rPr>
              <a:t>på era data </a:t>
            </a:r>
            <a:r>
              <a:rPr lang="sv-SE" sz="2600" i="1" dirty="0">
                <a:latin typeface="Calibri" panose="020F0502020204030204" pitchFamily="34" charset="0"/>
                <a:cs typeface="Calibri" panose="020F0502020204030204" pitchFamily="34" charset="0"/>
                <a:sym typeface="Calibri"/>
              </a:rPr>
              <a:t>tillsammans</a:t>
            </a:r>
            <a:r>
              <a:rPr lang="sv-SE" sz="2600" dirty="0">
                <a:latin typeface="Calibri" panose="020F0502020204030204" pitchFamily="34" charset="0"/>
                <a:cs typeface="Calibri" panose="020F0502020204030204" pitchFamily="34" charset="0"/>
                <a:sym typeface="Calibri"/>
              </a:rPr>
              <a:t> och reflektera gemensamt</a:t>
            </a:r>
          </a:p>
          <a:p>
            <a:r>
              <a:rPr lang="sv-SE" sz="2600" dirty="0">
                <a:latin typeface="Calibri" panose="020F0502020204030204" pitchFamily="34" charset="0"/>
                <a:cs typeface="Calibri" panose="020F0502020204030204" pitchFamily="34" charset="0"/>
                <a:sym typeface="Calibri"/>
              </a:rPr>
              <a:t>Frågorna markeras så här</a:t>
            </a:r>
            <a:endParaRPr lang="sv-SE" sz="2600" dirty="0">
              <a:latin typeface="Calibri" panose="020F0502020204030204" pitchFamily="34" charset="0"/>
              <a:cs typeface="Calibri" panose="020F0502020204030204" pitchFamily="34" charset="0"/>
              <a:sym typeface="Arial"/>
            </a:endParaRPr>
          </a:p>
        </p:txBody>
      </p:sp>
      <p:sp>
        <p:nvSpPr>
          <p:cNvPr id="3" name="Rubrik 2">
            <a:extLst>
              <a:ext uri="{FF2B5EF4-FFF2-40B4-BE49-F238E27FC236}">
                <a16:creationId xmlns:a16="http://schemas.microsoft.com/office/drawing/2014/main" id="{B984D6A6-4DFA-4D6B-A681-B3F449CB8DD1}"/>
              </a:ext>
            </a:extLst>
          </p:cNvPr>
          <p:cNvSpPr>
            <a:spLocks noGrp="1"/>
          </p:cNvSpPr>
          <p:nvPr>
            <p:ph type="title"/>
          </p:nvPr>
        </p:nvSpPr>
        <p:spPr/>
        <p:txBody>
          <a:bodyPr/>
          <a:lstStyle/>
          <a:p>
            <a:r>
              <a:rPr lang="sv-SE" sz="3600" dirty="0">
                <a:solidFill>
                  <a:schemeClr val="accent1"/>
                </a:solidFill>
                <a:latin typeface="+mj-lt"/>
                <a:ea typeface="+mj-ea"/>
                <a:cs typeface="+mj-cs"/>
              </a:rPr>
              <a:t>Innan ni börjar</a:t>
            </a:r>
          </a:p>
        </p:txBody>
      </p:sp>
    </p:spTree>
    <p:extLst>
      <p:ext uri="{BB962C8B-B14F-4D97-AF65-F5344CB8AC3E}">
        <p14:creationId xmlns:p14="http://schemas.microsoft.com/office/powerpoint/2010/main" val="3636252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86AEB5FB-CA4C-400D-A49F-4237D45BFEA4}"/>
              </a:ext>
            </a:extLst>
          </p:cNvPr>
          <p:cNvSpPr>
            <a:spLocks noGrp="1"/>
          </p:cNvSpPr>
          <p:nvPr>
            <p:ph idx="1"/>
          </p:nvPr>
        </p:nvSpPr>
        <p:spPr>
          <a:xfrm>
            <a:off x="1524260" y="1631852"/>
            <a:ext cx="10871200" cy="4467485"/>
          </a:xfrm>
        </p:spPr>
        <p:txBody>
          <a:bodyPr>
            <a:normAutofit lnSpcReduction="10000"/>
          </a:bodyPr>
          <a:lstStyle/>
          <a:p>
            <a:r>
              <a:rPr lang="sv-SE" sz="2800" dirty="0">
                <a:latin typeface="Calibri" panose="020F0502020204030204" pitchFamily="34" charset="0"/>
                <a:cs typeface="Calibri" panose="020F0502020204030204" pitchFamily="34" charset="0"/>
              </a:rPr>
              <a:t>Hantering personuppgifter</a:t>
            </a:r>
          </a:p>
          <a:p>
            <a:r>
              <a:rPr lang="sv-SE" sz="2800" dirty="0">
                <a:latin typeface="Calibri" panose="020F0502020204030204" pitchFamily="34" charset="0"/>
                <a:cs typeface="Calibri" panose="020F0502020204030204" pitchFamily="34" charset="0"/>
              </a:rPr>
              <a:t>Hur ser det ut hos oss?</a:t>
            </a:r>
          </a:p>
          <a:p>
            <a:r>
              <a:rPr lang="sv-SE" sz="2800" dirty="0">
                <a:latin typeface="Calibri" panose="020F0502020204030204" pitchFamily="34" charset="0"/>
                <a:cs typeface="Calibri" panose="020F0502020204030204" pitchFamily="34" charset="0"/>
              </a:rPr>
              <a:t>Organisation</a:t>
            </a:r>
          </a:p>
          <a:p>
            <a:r>
              <a:rPr lang="sv-SE" sz="2800" dirty="0">
                <a:latin typeface="Calibri" panose="020F0502020204030204" pitchFamily="34" charset="0"/>
                <a:cs typeface="Calibri" panose="020F0502020204030204" pitchFamily="34" charset="0"/>
              </a:rPr>
              <a:t>Var hämtas data?</a:t>
            </a:r>
          </a:p>
          <a:p>
            <a:r>
              <a:rPr lang="sv-SE" sz="2800" dirty="0">
                <a:latin typeface="Calibri" panose="020F0502020204030204" pitchFamily="34" charset="0"/>
                <a:cs typeface="Calibri" panose="020F0502020204030204" pitchFamily="34" charset="0"/>
              </a:rPr>
              <a:t>Registrering av diagnos</a:t>
            </a:r>
          </a:p>
          <a:p>
            <a:r>
              <a:rPr lang="sv-SE" sz="2800" dirty="0">
                <a:latin typeface="Calibri" panose="020F0502020204030204" pitchFamily="34" charset="0"/>
                <a:cs typeface="Calibri" panose="020F0502020204030204" pitchFamily="34" charset="0"/>
              </a:rPr>
              <a:t>KVÅ-koder</a:t>
            </a:r>
          </a:p>
          <a:p>
            <a:r>
              <a:rPr lang="sv-SE" sz="2800" dirty="0">
                <a:latin typeface="Calibri" panose="020F0502020204030204" pitchFamily="34" charset="0"/>
                <a:cs typeface="Calibri" panose="020F0502020204030204" pitchFamily="34" charset="0"/>
              </a:rPr>
              <a:t>Lab och status</a:t>
            </a:r>
          </a:p>
          <a:p>
            <a:r>
              <a:rPr lang="sv-SE" sz="2800" dirty="0">
                <a:latin typeface="Calibri" panose="020F0502020204030204" pitchFamily="34" charset="0"/>
                <a:cs typeface="Calibri" panose="020F0502020204030204" pitchFamily="34" charset="0"/>
              </a:rPr>
              <a:t>Läkemedel</a:t>
            </a:r>
          </a:p>
        </p:txBody>
      </p:sp>
      <p:sp>
        <p:nvSpPr>
          <p:cNvPr id="3" name="Rubrik 2">
            <a:extLst>
              <a:ext uri="{FF2B5EF4-FFF2-40B4-BE49-F238E27FC236}">
                <a16:creationId xmlns:a16="http://schemas.microsoft.com/office/drawing/2014/main" id="{B984D6A6-4DFA-4D6B-A681-B3F449CB8DD1}"/>
              </a:ext>
            </a:extLst>
          </p:cNvPr>
          <p:cNvSpPr>
            <a:spLocks noGrp="1"/>
          </p:cNvSpPr>
          <p:nvPr>
            <p:ph type="title"/>
          </p:nvPr>
        </p:nvSpPr>
        <p:spPr>
          <a:xfrm>
            <a:off x="1151466" y="522127"/>
            <a:ext cx="10814755" cy="943505"/>
          </a:xfrm>
        </p:spPr>
        <p:txBody>
          <a:bodyPr/>
          <a:lstStyle/>
          <a:p>
            <a:r>
              <a:rPr lang="sv-SE" sz="3600" dirty="0">
                <a:solidFill>
                  <a:schemeClr val="accent1"/>
                </a:solidFill>
                <a:latin typeface="+mj-lt"/>
                <a:ea typeface="+mj-ea"/>
                <a:cs typeface="+mj-cs"/>
              </a:rPr>
              <a:t>Överblick och innehåll</a:t>
            </a:r>
          </a:p>
        </p:txBody>
      </p:sp>
    </p:spTree>
    <p:extLst>
      <p:ext uri="{BB962C8B-B14F-4D97-AF65-F5344CB8AC3E}">
        <p14:creationId xmlns:p14="http://schemas.microsoft.com/office/powerpoint/2010/main" val="3407954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86AEB5FB-CA4C-400D-A49F-4237D45BFEA4}"/>
              </a:ext>
            </a:extLst>
          </p:cNvPr>
          <p:cNvSpPr>
            <a:spLocks noGrp="1"/>
          </p:cNvSpPr>
          <p:nvPr>
            <p:ph idx="1"/>
          </p:nvPr>
        </p:nvSpPr>
        <p:spPr>
          <a:xfrm>
            <a:off x="1151466" y="1566340"/>
            <a:ext cx="9954977" cy="4525963"/>
          </a:xfrm>
        </p:spPr>
        <p:txBody>
          <a:bodyPr>
            <a:normAutofit lnSpcReduction="10000"/>
          </a:bodyPr>
          <a:lstStyle/>
          <a:p>
            <a:pPr marL="252000" marR="0" lvl="0" indent="-252000" algn="l" defTabSz="914400" rtl="0" eaLnBrk="1" fontAlgn="auto" latinLnBrk="0" hangingPunct="1">
              <a:lnSpc>
                <a:spcPct val="110000"/>
              </a:lnSpc>
              <a:spcBef>
                <a:spcPts val="1200"/>
              </a:spcBef>
              <a:spcAft>
                <a:spcPts val="0"/>
              </a:spcAft>
              <a:buClrTx/>
              <a:buSzTx/>
              <a:buFont typeface="Arial" panose="020B0604020202020204" pitchFamily="34" charset="0"/>
              <a:buChar char="•"/>
              <a:tabLst/>
              <a:defRPr/>
            </a:pPr>
            <a:r>
              <a:rPr kumimoji="0" lang="sv-SE"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Enligt Patientdatalagen 2 kap. 4 § får personuppgifter behandlas inom hälso- och sjukvården om det behövs för att systematiskt och fortlöpande utveckla och säkra kvaliteten i verksamheten. </a:t>
            </a:r>
          </a:p>
          <a:p>
            <a:pPr marL="252000" marR="0" lvl="0" indent="-252000" algn="l" defTabSz="914400" rtl="0" eaLnBrk="1" fontAlgn="auto" latinLnBrk="0" hangingPunct="1">
              <a:lnSpc>
                <a:spcPct val="110000"/>
              </a:lnSpc>
              <a:spcBef>
                <a:spcPts val="1200"/>
              </a:spcBef>
              <a:spcAft>
                <a:spcPts val="0"/>
              </a:spcAft>
              <a:buClrTx/>
              <a:buSzTx/>
              <a:buFont typeface="Arial" panose="020B0604020202020204" pitchFamily="34" charset="0"/>
              <a:buChar char="•"/>
              <a:tabLst/>
              <a:defRPr/>
            </a:pPr>
            <a:r>
              <a:rPr kumimoji="0" lang="sv-SE"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Det betyder att för att kvalitetssäkra verksamheten är det tillåtet att läsa journal på patient där man inte har aktuell vårdrelation. </a:t>
            </a:r>
          </a:p>
          <a:p>
            <a:pPr marL="252000" marR="0" lvl="0" indent="-252000" algn="l" defTabSz="914400" rtl="0" eaLnBrk="1" fontAlgn="auto" latinLnBrk="0" hangingPunct="1">
              <a:lnSpc>
                <a:spcPct val="110000"/>
              </a:lnSpc>
              <a:spcBef>
                <a:spcPts val="1200"/>
              </a:spcBef>
              <a:spcAft>
                <a:spcPts val="0"/>
              </a:spcAft>
              <a:buClrTx/>
              <a:buSzTx/>
              <a:buFont typeface="Arial" panose="020B0604020202020204" pitchFamily="34" charset="0"/>
              <a:buChar char="•"/>
              <a:tabLst/>
              <a:defRPr/>
            </a:pPr>
            <a:r>
              <a:rPr kumimoji="0" lang="sv-SE"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Regionen kan ha lokala rutiner som tydliggör hur detta ska gå till. </a:t>
            </a:r>
          </a:p>
          <a:p>
            <a:pPr marL="252000" marR="0" lvl="0" indent="-252000" algn="l" defTabSz="914400" rtl="0" eaLnBrk="1" fontAlgn="auto" latinLnBrk="0" hangingPunct="1">
              <a:lnSpc>
                <a:spcPct val="110000"/>
              </a:lnSpc>
              <a:spcBef>
                <a:spcPts val="1200"/>
              </a:spcBef>
              <a:spcAft>
                <a:spcPts val="0"/>
              </a:spcAft>
              <a:buClrTx/>
              <a:buSzTx/>
              <a:buFont typeface="Arial" panose="020B0604020202020204" pitchFamily="34" charset="0"/>
              <a:buChar char="•"/>
              <a:tabLst/>
              <a:defRPr/>
            </a:pPr>
            <a:r>
              <a:rPr kumimoji="0" lang="sv-SE"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I kvalitetsarbetet med PrimärvårdsKvalitet kan man behöva skriva ut listor på patienter. En sådan lista med personuppgifter omfattas av dataskyddsförordningen, GDPR, varför den inte får sparas eller lämnas ut. Använd listan tills granskningen är färdig och förstör den sedan.</a:t>
            </a:r>
          </a:p>
          <a:p>
            <a:endParaRPr lang="sv-SE" sz="4000" dirty="0">
              <a:latin typeface="Calibri" panose="020F0502020204030204" pitchFamily="34" charset="0"/>
              <a:cs typeface="Calibri" panose="020F0502020204030204" pitchFamily="34" charset="0"/>
            </a:endParaRPr>
          </a:p>
        </p:txBody>
      </p:sp>
      <p:sp>
        <p:nvSpPr>
          <p:cNvPr id="3" name="Rubrik 2">
            <a:extLst>
              <a:ext uri="{FF2B5EF4-FFF2-40B4-BE49-F238E27FC236}">
                <a16:creationId xmlns:a16="http://schemas.microsoft.com/office/drawing/2014/main" id="{B984D6A6-4DFA-4D6B-A681-B3F449CB8DD1}"/>
              </a:ext>
            </a:extLst>
          </p:cNvPr>
          <p:cNvSpPr>
            <a:spLocks noGrp="1"/>
          </p:cNvSpPr>
          <p:nvPr>
            <p:ph type="title"/>
          </p:nvPr>
        </p:nvSpPr>
        <p:spPr/>
        <p:txBody>
          <a:bodyPr/>
          <a:lstStyle/>
          <a:p>
            <a:r>
              <a:rPr kumimoji="0" lang="sv-SE" sz="3600" b="1" i="0" u="none" strike="noStrike" kern="1200" cap="none" spc="0" normalizeH="0" baseline="0" noProof="0" dirty="0">
                <a:ln>
                  <a:noFill/>
                </a:ln>
                <a:solidFill>
                  <a:srgbClr val="447079"/>
                </a:solidFill>
                <a:effectLst/>
                <a:uLnTx/>
                <a:uFillTx/>
                <a:latin typeface="Arial" panose="020B0604020202020204"/>
                <a:ea typeface="+mj-ea"/>
                <a:cs typeface="+mj-cs"/>
              </a:rPr>
              <a:t>Angående personuppgifter</a:t>
            </a:r>
            <a:endParaRPr lang="sv-SE" dirty="0">
              <a:solidFill>
                <a:srgbClr val="FF00FF"/>
              </a:solidFill>
            </a:endParaRPr>
          </a:p>
        </p:txBody>
      </p:sp>
    </p:spTree>
    <p:extLst>
      <p:ext uri="{BB962C8B-B14F-4D97-AF65-F5344CB8AC3E}">
        <p14:creationId xmlns:p14="http://schemas.microsoft.com/office/powerpoint/2010/main" val="2330276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19AC6D07-47E2-40C2-9DF3-922422C434BD}"/>
              </a:ext>
            </a:extLst>
          </p:cNvPr>
          <p:cNvSpPr/>
          <p:nvPr/>
        </p:nvSpPr>
        <p:spPr>
          <a:xfrm>
            <a:off x="1151466" y="2384474"/>
            <a:ext cx="10032349" cy="209447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innehåll 1">
            <a:extLst>
              <a:ext uri="{FF2B5EF4-FFF2-40B4-BE49-F238E27FC236}">
                <a16:creationId xmlns:a16="http://schemas.microsoft.com/office/drawing/2014/main" id="{86AEB5FB-CA4C-400D-A49F-4237D45BFEA4}"/>
              </a:ext>
            </a:extLst>
          </p:cNvPr>
          <p:cNvSpPr>
            <a:spLocks noGrp="1"/>
          </p:cNvSpPr>
          <p:nvPr>
            <p:ph idx="1"/>
          </p:nvPr>
        </p:nvSpPr>
        <p:spPr>
          <a:xfrm>
            <a:off x="1151466" y="1566340"/>
            <a:ext cx="10580989" cy="4525963"/>
          </a:xfrm>
        </p:spPr>
        <p:txBody>
          <a:bodyPr>
            <a:normAutofit/>
          </a:bodyPr>
          <a:lstStyle/>
          <a:p>
            <a:pPr marL="0" marR="0" lvl="0" indent="0" algn="l" defTabSz="914400" rtl="0" eaLnBrk="1" fontAlgn="auto" latinLnBrk="0" hangingPunct="1">
              <a:lnSpc>
                <a:spcPct val="90000"/>
              </a:lnSpc>
              <a:spcBef>
                <a:spcPts val="0"/>
              </a:spcBef>
              <a:spcAft>
                <a:spcPts val="0"/>
              </a:spcAft>
              <a:buClr>
                <a:srgbClr val="000000"/>
              </a:buClr>
              <a:buSzPts val="2400"/>
              <a:buFont typeface="Arial" panose="020B0604020202020204" pitchFamily="34" charset="0"/>
              <a:buNone/>
              <a:tabLst/>
              <a:defRPr/>
            </a:pP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rPr>
              <a:t>För att värdera siffrorna i </a:t>
            </a:r>
            <a:r>
              <a:rPr kumimoji="0" lang="sv-SE" sz="2600" b="0" i="0" u="none" strike="noStrike" kern="1200" cap="none" spc="0" normalizeH="0" baseline="0" noProof="0" dirty="0" err="1">
                <a:ln>
                  <a:noFill/>
                </a:ln>
                <a:solidFill>
                  <a:srgbClr val="000000"/>
                </a:solidFill>
                <a:effectLst/>
                <a:uLnTx/>
                <a:uFillTx/>
                <a:latin typeface="Calibri" panose="020F0502020204030204" pitchFamily="34" charset="0"/>
                <a:ea typeface="Calibri"/>
                <a:cs typeface="Calibri" panose="020F0502020204030204" pitchFamily="34" charset="0"/>
                <a:sym typeface="Calibri"/>
              </a:rPr>
              <a:t>PrimärvårdsKvalitets</a:t>
            </a: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rPr>
              <a:t> indikatorer behöver man kunskap om just den verksamhet som de återspeglar.</a:t>
            </a:r>
          </a:p>
          <a:p>
            <a:pPr marL="685800" marR="0" lvl="1" indent="-228600" algn="l" defTabSz="914400" rtl="0" eaLnBrk="1" fontAlgn="auto" latinLnBrk="0" hangingPunct="1">
              <a:lnSpc>
                <a:spcPct val="100000"/>
              </a:lnSpc>
              <a:spcBef>
                <a:spcPts val="800"/>
              </a:spcBef>
              <a:spcAft>
                <a:spcPts val="0"/>
              </a:spcAft>
              <a:buClrTx/>
              <a:buSzPts val="2000"/>
              <a:buFont typeface="Arial" panose="020B0604020202020204" pitchFamily="34" charset="0"/>
              <a:buChar char="•"/>
              <a:tabLst/>
              <a:defRPr/>
            </a:pP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Välj ut ett antal indikatorer att titta på</a:t>
            </a:r>
          </a:p>
          <a:p>
            <a:pPr marL="685800" marR="0" lvl="1" indent="-228600" algn="l" defTabSz="914400" rtl="0" eaLnBrk="1" fontAlgn="auto" latinLnBrk="0" hangingPunct="1">
              <a:lnSpc>
                <a:spcPct val="100000"/>
              </a:lnSpc>
              <a:spcBef>
                <a:spcPts val="800"/>
              </a:spcBef>
              <a:spcAft>
                <a:spcPts val="0"/>
              </a:spcAft>
              <a:buClrTx/>
              <a:buSzPts val="2000"/>
              <a:buFont typeface="Arial" panose="020B0604020202020204" pitchFamily="34" charset="0"/>
              <a:buChar char="•"/>
              <a:tabLst/>
              <a:defRPr/>
            </a:pP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Ser siffrorna för de valda indikatorerna ut som vi förväntar oss? </a:t>
            </a:r>
          </a:p>
          <a:p>
            <a:pPr marL="685800" marR="0" lvl="1" indent="-228600" algn="l" defTabSz="914400" rtl="0" eaLnBrk="1" fontAlgn="auto" latinLnBrk="0" hangingPunct="1">
              <a:lnSpc>
                <a:spcPct val="90000"/>
              </a:lnSpc>
              <a:spcBef>
                <a:spcPts val="500"/>
              </a:spcBef>
              <a:spcAft>
                <a:spcPts val="0"/>
              </a:spcAft>
              <a:buClr>
                <a:srgbClr val="000000"/>
              </a:buClr>
              <a:buSzPts val="2000"/>
              <a:buFont typeface="Arial" panose="020B0604020202020204" pitchFamily="34" charset="0"/>
              <a:buChar char="•"/>
              <a:tabLst/>
              <a:defRPr/>
            </a:pP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Calibri"/>
              </a:rPr>
              <a:t>Hur ser siffrorna ut jämfört med andra liknande verksamheter?</a:t>
            </a:r>
            <a:endParaRPr kumimoji="0" lang="sv-SE" sz="2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685800" marR="0" lvl="1" indent="-228600" algn="l" defTabSz="914400" rtl="0" eaLnBrk="1" fontAlgn="auto" latinLnBrk="0" hangingPunct="1">
              <a:lnSpc>
                <a:spcPct val="90000"/>
              </a:lnSpc>
              <a:spcBef>
                <a:spcPts val="500"/>
              </a:spcBef>
              <a:spcAft>
                <a:spcPts val="0"/>
              </a:spcAft>
              <a:buClr>
                <a:srgbClr val="000000"/>
              </a:buClr>
              <a:buSzPts val="2000"/>
              <a:buFont typeface="Arial" panose="020B0604020202020204" pitchFamily="34" charset="0"/>
              <a:buChar char="•"/>
              <a:tabLst/>
              <a:defRPr/>
            </a:pP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Calibri"/>
              </a:rPr>
              <a:t>Har våra siffror förändrats över tid?</a:t>
            </a:r>
          </a:p>
          <a:p>
            <a:pPr marL="685800" marR="0" lvl="1" indent="-228600" algn="l" defTabSz="914400" rtl="0" eaLnBrk="1" fontAlgn="auto" latinLnBrk="0" hangingPunct="1">
              <a:lnSpc>
                <a:spcPct val="90000"/>
              </a:lnSpc>
              <a:spcBef>
                <a:spcPts val="500"/>
              </a:spcBef>
              <a:spcAft>
                <a:spcPts val="0"/>
              </a:spcAft>
              <a:buClr>
                <a:srgbClr val="000000"/>
              </a:buClr>
              <a:buSzPts val="2000"/>
              <a:buFont typeface="Arial" panose="020B0604020202020204" pitchFamily="34" charset="0"/>
              <a:buChar char="•"/>
              <a:tabLst/>
              <a:defRPr/>
            </a:pPr>
            <a:endParaRPr kumimoji="0" lang="sv-SE" sz="2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90000"/>
              </a:lnSpc>
              <a:spcBef>
                <a:spcPts val="1000"/>
              </a:spcBef>
              <a:spcAft>
                <a:spcPts val="0"/>
              </a:spcAft>
              <a:buClr>
                <a:srgbClr val="000000"/>
              </a:buClr>
              <a:buSzPts val="2400"/>
              <a:buFont typeface="Arial" panose="020B0604020202020204" pitchFamily="34" charset="0"/>
              <a:buNone/>
              <a:tabLst/>
              <a:defRPr/>
            </a:pP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rPr>
              <a:t>För att kontrollera om ni ”fångar data” rätt, fundera vidare kring frågorna i följande bilder</a:t>
            </a:r>
          </a:p>
          <a:p>
            <a:endParaRPr lang="sv-SE" sz="2600" dirty="0">
              <a:latin typeface="Calibri" panose="020F0502020204030204" pitchFamily="34" charset="0"/>
              <a:cs typeface="Calibri" panose="020F0502020204030204" pitchFamily="34" charset="0"/>
            </a:endParaRPr>
          </a:p>
        </p:txBody>
      </p:sp>
      <p:sp>
        <p:nvSpPr>
          <p:cNvPr id="3" name="Rubrik 2">
            <a:extLst>
              <a:ext uri="{FF2B5EF4-FFF2-40B4-BE49-F238E27FC236}">
                <a16:creationId xmlns:a16="http://schemas.microsoft.com/office/drawing/2014/main" id="{B984D6A6-4DFA-4D6B-A681-B3F449CB8DD1}"/>
              </a:ext>
            </a:extLst>
          </p:cNvPr>
          <p:cNvSpPr>
            <a:spLocks noGrp="1"/>
          </p:cNvSpPr>
          <p:nvPr>
            <p:ph type="title"/>
          </p:nvPr>
        </p:nvSpPr>
        <p:spPr/>
        <p:txBody>
          <a:bodyPr/>
          <a:lstStyle/>
          <a:p>
            <a:r>
              <a:rPr kumimoji="0" lang="sv-SE" sz="3600" b="1" i="0" u="none" strike="noStrike" kern="1200" cap="none" spc="0" normalizeH="0" baseline="0" noProof="0" dirty="0">
                <a:ln>
                  <a:noFill/>
                </a:ln>
                <a:solidFill>
                  <a:srgbClr val="447079"/>
                </a:solidFill>
                <a:effectLst/>
                <a:uLnTx/>
                <a:uFillTx/>
                <a:latin typeface="Arial" panose="020B0604020202020204"/>
                <a:ea typeface="+mj-ea"/>
                <a:cs typeface="+mj-cs"/>
              </a:rPr>
              <a:t>Hur ser det ut hos oss?</a:t>
            </a:r>
            <a:endParaRPr lang="sv-SE" dirty="0">
              <a:solidFill>
                <a:srgbClr val="FF00FF"/>
              </a:solidFill>
            </a:endParaRPr>
          </a:p>
        </p:txBody>
      </p:sp>
    </p:spTree>
    <p:extLst>
      <p:ext uri="{BB962C8B-B14F-4D97-AF65-F5344CB8AC3E}">
        <p14:creationId xmlns:p14="http://schemas.microsoft.com/office/powerpoint/2010/main" val="3710500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024B7CC3-CBE1-44E7-9DB4-FD7BFA0FD3C3}"/>
              </a:ext>
            </a:extLst>
          </p:cNvPr>
          <p:cNvSpPr/>
          <p:nvPr/>
        </p:nvSpPr>
        <p:spPr>
          <a:xfrm>
            <a:off x="861051" y="4782055"/>
            <a:ext cx="10522057" cy="131629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innehåll 1">
            <a:extLst>
              <a:ext uri="{FF2B5EF4-FFF2-40B4-BE49-F238E27FC236}">
                <a16:creationId xmlns:a16="http://schemas.microsoft.com/office/drawing/2014/main" id="{86AEB5FB-CA4C-400D-A49F-4237D45BFEA4}"/>
              </a:ext>
            </a:extLst>
          </p:cNvPr>
          <p:cNvSpPr>
            <a:spLocks noGrp="1"/>
          </p:cNvSpPr>
          <p:nvPr>
            <p:ph idx="1"/>
          </p:nvPr>
        </p:nvSpPr>
        <p:spPr>
          <a:xfrm>
            <a:off x="808892" y="1699982"/>
            <a:ext cx="10721404" cy="4525963"/>
          </a:xfrm>
        </p:spPr>
        <p:txBody>
          <a:bodyPr>
            <a:normAutofit fontScale="92500" lnSpcReduction="20000"/>
          </a:bodyPr>
          <a:lstStyle/>
          <a:p>
            <a:pPr marL="0" marR="0" lvl="0" indent="0" algn="l" defTabSz="914400" rtl="0" eaLnBrk="1" fontAlgn="auto" latinLnBrk="0" hangingPunct="1">
              <a:lnSpc>
                <a:spcPct val="100000"/>
              </a:lnSpc>
              <a:spcBef>
                <a:spcPts val="1200"/>
              </a:spcBef>
              <a:spcAft>
                <a:spcPts val="0"/>
              </a:spcAft>
              <a:buClrTx/>
              <a:buSzPct val="100000"/>
              <a:buFont typeface="Arial" panose="020B0604020202020204" pitchFamily="34" charset="0"/>
              <a:buNone/>
              <a:tabLst/>
              <a:defRPr/>
            </a:pPr>
            <a:r>
              <a:rPr kumimoji="0" lang="sv-SE" sz="2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Organisationen av primärvård och vårdenheternas uppdrag varierar över landet och påverkar resultaten i PrimärvårdsKvalitet</a:t>
            </a:r>
          </a:p>
          <a:p>
            <a:pPr marL="0" marR="0" lvl="0" indent="0" algn="l" defTabSz="914400" rtl="0" eaLnBrk="1" fontAlgn="auto" latinLnBrk="0" hangingPunct="1">
              <a:lnSpc>
                <a:spcPct val="100000"/>
              </a:lnSpc>
              <a:spcBef>
                <a:spcPts val="1200"/>
              </a:spcBef>
              <a:spcAft>
                <a:spcPts val="0"/>
              </a:spcAft>
              <a:buClrTx/>
              <a:buSzPct val="100000"/>
              <a:buFont typeface="Arial" panose="020B0604020202020204" pitchFamily="34" charset="0"/>
              <a:buNone/>
              <a:tabLst/>
              <a:defRPr/>
            </a:pPr>
            <a:r>
              <a:rPr kumimoji="0" lang="sv-SE" sz="2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Primärvårdens uppdrag är oftast annorlunda/bredare i glesbygd jämfört med sjukhusnära tätort.</a:t>
            </a:r>
          </a:p>
          <a:p>
            <a:pPr marL="0" marR="0" lvl="0" indent="0" algn="l" defTabSz="914400" rtl="0" eaLnBrk="1" fontAlgn="auto" latinLnBrk="0" hangingPunct="1">
              <a:lnSpc>
                <a:spcPct val="100000"/>
              </a:lnSpc>
              <a:spcBef>
                <a:spcPts val="1200"/>
              </a:spcBef>
              <a:spcAft>
                <a:spcPts val="0"/>
              </a:spcAft>
              <a:buClrTx/>
              <a:buSzPct val="100000"/>
              <a:buFont typeface="Arial" panose="020B0604020202020204" pitchFamily="34" charset="0"/>
              <a:buNone/>
              <a:tabLst/>
              <a:defRPr/>
            </a:pPr>
            <a:r>
              <a:rPr kumimoji="0" lang="sv-SE" sz="2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Rehabilitering och psykologresurs kan ligga helt eller delvis utanför vårdcentralsuppdraget.</a:t>
            </a:r>
          </a:p>
          <a:p>
            <a:pPr marL="0" marR="0" lvl="0" indent="0" algn="l" defTabSz="914400" rtl="0" eaLnBrk="1" fontAlgn="auto" latinLnBrk="0" hangingPunct="1">
              <a:lnSpc>
                <a:spcPct val="100000"/>
              </a:lnSpc>
              <a:spcBef>
                <a:spcPts val="1200"/>
              </a:spcBef>
              <a:spcAft>
                <a:spcPts val="0"/>
              </a:spcAft>
              <a:buClrTx/>
              <a:buSzPct val="100000"/>
              <a:buFont typeface="Arial" panose="020B0604020202020204" pitchFamily="34" charset="0"/>
              <a:buNone/>
              <a:tabLst/>
              <a:defRPr/>
            </a:pPr>
            <a:r>
              <a:rPr kumimoji="0" lang="sv-SE" sz="2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Äldrevården och ansvar för SÄBO är olika organiserad liksom utbudet av enheter som kan ge hjälp till patienter med akut sjukdom</a:t>
            </a:r>
          </a:p>
          <a:p>
            <a:pPr marL="252000" marR="0" lvl="0" indent="-252000" algn="l" defTabSz="914400" rtl="0" eaLnBrk="1" fontAlgn="auto" latinLnBrk="0" hangingPunct="1">
              <a:lnSpc>
                <a:spcPct val="100000"/>
              </a:lnSpc>
              <a:spcBef>
                <a:spcPts val="1200"/>
              </a:spcBef>
              <a:spcAft>
                <a:spcPts val="0"/>
              </a:spcAft>
              <a:buClrTx/>
              <a:buSzPct val="100000"/>
              <a:buFont typeface="Arial" panose="020B0604020202020204" pitchFamily="34" charset="0"/>
              <a:buChar char="•"/>
              <a:tabLst/>
              <a:defRPr/>
            </a:pPr>
            <a:r>
              <a:rPr kumimoji="0" lang="sv-SE" sz="2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Verkar era siffror rimliga?</a:t>
            </a:r>
          </a:p>
          <a:p>
            <a:pPr marL="252000" marR="0" lvl="0" indent="-252000" algn="l" defTabSz="914400" rtl="0" eaLnBrk="1" fontAlgn="auto" latinLnBrk="0" hangingPunct="1">
              <a:lnSpc>
                <a:spcPct val="100000"/>
              </a:lnSpc>
              <a:spcBef>
                <a:spcPts val="1200"/>
              </a:spcBef>
              <a:spcAft>
                <a:spcPts val="0"/>
              </a:spcAft>
              <a:buClrTx/>
              <a:buSzPct val="100000"/>
              <a:buFont typeface="Arial" panose="020B0604020202020204" pitchFamily="34" charset="0"/>
              <a:buChar char="•"/>
              <a:tabLst/>
              <a:defRPr/>
            </a:pPr>
            <a:r>
              <a:rPr kumimoji="0" lang="sv-SE" sz="2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Om inte - kan det vara så att data saknas </a:t>
            </a:r>
            <a:r>
              <a:rPr kumimoji="0" lang="sv-SE" sz="280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Calibri" panose="020F0502020204030204" pitchFamily="34" charset="0"/>
              </a:rPr>
              <a:t>pga</a:t>
            </a:r>
            <a:r>
              <a:rPr kumimoji="0" lang="sv-SE" sz="2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att vården givits via en annan enhet?</a:t>
            </a:r>
          </a:p>
          <a:p>
            <a:endParaRPr lang="sv-SE" sz="4400" dirty="0">
              <a:latin typeface="Calibri" panose="020F0502020204030204" pitchFamily="34" charset="0"/>
              <a:cs typeface="Calibri" panose="020F0502020204030204" pitchFamily="34" charset="0"/>
            </a:endParaRPr>
          </a:p>
        </p:txBody>
      </p:sp>
      <p:sp>
        <p:nvSpPr>
          <p:cNvPr id="3" name="Rubrik 2">
            <a:extLst>
              <a:ext uri="{FF2B5EF4-FFF2-40B4-BE49-F238E27FC236}">
                <a16:creationId xmlns:a16="http://schemas.microsoft.com/office/drawing/2014/main" id="{B984D6A6-4DFA-4D6B-A681-B3F449CB8DD1}"/>
              </a:ext>
            </a:extLst>
          </p:cNvPr>
          <p:cNvSpPr>
            <a:spLocks noGrp="1"/>
          </p:cNvSpPr>
          <p:nvPr>
            <p:ph type="title"/>
          </p:nvPr>
        </p:nvSpPr>
        <p:spPr/>
        <p:txBody>
          <a:bodyPr/>
          <a:lstStyle/>
          <a:p>
            <a:r>
              <a:rPr kumimoji="0" lang="sv-SE" sz="3600" b="1" i="0" u="none" strike="noStrike" kern="1200" cap="none" spc="0" normalizeH="0" baseline="0" noProof="0" dirty="0">
                <a:ln>
                  <a:noFill/>
                </a:ln>
                <a:solidFill>
                  <a:srgbClr val="447079"/>
                </a:solidFill>
                <a:effectLst/>
                <a:uLnTx/>
                <a:uFillTx/>
                <a:latin typeface="Arial" panose="020B0604020202020204"/>
                <a:ea typeface="+mj-ea"/>
                <a:cs typeface="+mj-cs"/>
              </a:rPr>
              <a:t>Datafångst (Organisation)</a:t>
            </a:r>
            <a:endParaRPr lang="sv-SE" dirty="0">
              <a:solidFill>
                <a:srgbClr val="FF00FF"/>
              </a:solidFill>
            </a:endParaRPr>
          </a:p>
        </p:txBody>
      </p:sp>
    </p:spTree>
    <p:extLst>
      <p:ext uri="{BB962C8B-B14F-4D97-AF65-F5344CB8AC3E}">
        <p14:creationId xmlns:p14="http://schemas.microsoft.com/office/powerpoint/2010/main" val="1282301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A9B934DA-BC35-47ED-847F-8955EAF89AD9}"/>
              </a:ext>
            </a:extLst>
          </p:cNvPr>
          <p:cNvSpPr/>
          <p:nvPr/>
        </p:nvSpPr>
        <p:spPr>
          <a:xfrm>
            <a:off x="1010788" y="3755643"/>
            <a:ext cx="9800234" cy="92889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innehåll 1">
            <a:extLst>
              <a:ext uri="{FF2B5EF4-FFF2-40B4-BE49-F238E27FC236}">
                <a16:creationId xmlns:a16="http://schemas.microsoft.com/office/drawing/2014/main" id="{86AEB5FB-CA4C-400D-A49F-4237D45BFEA4}"/>
              </a:ext>
            </a:extLst>
          </p:cNvPr>
          <p:cNvSpPr>
            <a:spLocks noGrp="1"/>
          </p:cNvSpPr>
          <p:nvPr>
            <p:ph idx="1"/>
          </p:nvPr>
        </p:nvSpPr>
        <p:spPr>
          <a:xfrm>
            <a:off x="1060026" y="1831011"/>
            <a:ext cx="9870571" cy="4525963"/>
          </a:xfrm>
        </p:spPr>
        <p:txBody>
          <a:bodyPr>
            <a:normAutofit/>
          </a:bodyPr>
          <a:lstStyle/>
          <a:p>
            <a:pPr marL="0" marR="0" lvl="0" indent="0" algn="l" defTabSz="914400" rtl="0" eaLnBrk="1" fontAlgn="auto" latinLnBrk="0" hangingPunct="1">
              <a:lnSpc>
                <a:spcPct val="90000"/>
              </a:lnSpc>
              <a:spcBef>
                <a:spcPts val="1000"/>
              </a:spcBef>
              <a:spcAft>
                <a:spcPts val="0"/>
              </a:spcAft>
              <a:buClr>
                <a:srgbClr val="000000"/>
              </a:buClr>
              <a:buSzPts val="2400"/>
              <a:buFont typeface="Arial" panose="020B0604020202020204" pitchFamily="34" charset="0"/>
              <a:buNone/>
              <a:tabLst/>
              <a:defRPr/>
            </a:pP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Calibri"/>
              </a:rPr>
              <a:t>För flera indikatorer (till exempel läkemedel vid kronisk sjukdom, återbesök, rehabilitering och psykologinsatser) är det viktigt att veta om data hämtas från hela hälso- och sjukvårdssystemet, hela primärvården eller delar t.ex. enbart vårdcentralerna eller bara den egna vårdcentralen.</a:t>
            </a:r>
          </a:p>
          <a:p>
            <a:pPr marL="228600" marR="0" lvl="0" indent="-228600" algn="l" defTabSz="914400" rtl="0" eaLnBrk="1" fontAlgn="auto" latinLnBrk="0" hangingPunct="1">
              <a:lnSpc>
                <a:spcPct val="100000"/>
              </a:lnSpc>
              <a:spcBef>
                <a:spcPts val="1200"/>
              </a:spcBef>
              <a:spcAft>
                <a:spcPts val="0"/>
              </a:spcAft>
              <a:buClrTx/>
              <a:buSzPts val="2400"/>
              <a:buFont typeface="Arial" panose="020B0604020202020204" pitchFamily="34" charset="0"/>
              <a:buChar char="•"/>
              <a:tabLst/>
              <a:defRPr/>
            </a:pPr>
            <a:r>
              <a:rPr kumimoji="0" lang="sv-SE" sz="2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Kontrollera hur det ser ut hos er så att ni vet vilka data ni har framför er.</a:t>
            </a:r>
            <a:endParaRPr kumimoji="0" lang="sv-SE" sz="2600" b="0" i="0" u="none" strike="noStrike" kern="1200" cap="none" spc="0" normalizeH="0" baseline="0" noProof="0" dirty="0">
              <a:ln>
                <a:noFill/>
              </a:ln>
              <a:solidFill>
                <a:srgbClr val="FF0000"/>
              </a:solidFill>
              <a:effectLst/>
              <a:uLnTx/>
              <a:uFillTx/>
              <a:latin typeface="Calibri" panose="020F0502020204030204" pitchFamily="34" charset="0"/>
              <a:ea typeface="+mn-ea"/>
              <a:cs typeface="Calibri" panose="020F0502020204030204" pitchFamily="34" charset="0"/>
            </a:endParaRPr>
          </a:p>
        </p:txBody>
      </p:sp>
      <p:sp>
        <p:nvSpPr>
          <p:cNvPr id="3" name="Rubrik 2">
            <a:extLst>
              <a:ext uri="{FF2B5EF4-FFF2-40B4-BE49-F238E27FC236}">
                <a16:creationId xmlns:a16="http://schemas.microsoft.com/office/drawing/2014/main" id="{B984D6A6-4DFA-4D6B-A681-B3F449CB8DD1}"/>
              </a:ext>
            </a:extLst>
          </p:cNvPr>
          <p:cNvSpPr>
            <a:spLocks noGrp="1"/>
          </p:cNvSpPr>
          <p:nvPr>
            <p:ph type="title"/>
          </p:nvPr>
        </p:nvSpPr>
        <p:spPr/>
        <p:txBody>
          <a:bodyPr/>
          <a:lstStyle/>
          <a:p>
            <a:r>
              <a:rPr kumimoji="0" lang="sv-SE" sz="3600" b="1" i="0" u="none" strike="noStrike" kern="1200" cap="none" spc="0" normalizeH="0" baseline="0" noProof="0" dirty="0">
                <a:ln>
                  <a:noFill/>
                </a:ln>
                <a:solidFill>
                  <a:srgbClr val="447079"/>
                </a:solidFill>
                <a:effectLst/>
                <a:uLnTx/>
                <a:uFillTx/>
                <a:latin typeface="Arial" panose="020B0604020202020204"/>
                <a:ea typeface="+mj-ea"/>
                <a:cs typeface="+mj-cs"/>
              </a:rPr>
              <a:t>Datafångst (Var hämtas data?)</a:t>
            </a:r>
            <a:endParaRPr lang="sv-SE" dirty="0">
              <a:solidFill>
                <a:srgbClr val="FF00FF"/>
              </a:solidFill>
            </a:endParaRPr>
          </a:p>
        </p:txBody>
      </p:sp>
    </p:spTree>
    <p:extLst>
      <p:ext uri="{BB962C8B-B14F-4D97-AF65-F5344CB8AC3E}">
        <p14:creationId xmlns:p14="http://schemas.microsoft.com/office/powerpoint/2010/main" val="572633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11925708-75F3-451A-AA25-99A141473B14}"/>
              </a:ext>
            </a:extLst>
          </p:cNvPr>
          <p:cNvSpPr/>
          <p:nvPr/>
        </p:nvSpPr>
        <p:spPr>
          <a:xfrm>
            <a:off x="1195318" y="4923692"/>
            <a:ext cx="9845216" cy="1371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Rektangel 3">
            <a:extLst>
              <a:ext uri="{FF2B5EF4-FFF2-40B4-BE49-F238E27FC236}">
                <a16:creationId xmlns:a16="http://schemas.microsoft.com/office/drawing/2014/main" id="{EF5D7B6D-8631-4769-B58A-B0D591E4DF2D}"/>
              </a:ext>
            </a:extLst>
          </p:cNvPr>
          <p:cNvSpPr/>
          <p:nvPr/>
        </p:nvSpPr>
        <p:spPr>
          <a:xfrm>
            <a:off x="1195318" y="2377008"/>
            <a:ext cx="9845216" cy="114694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Rubrik 2">
            <a:extLst>
              <a:ext uri="{FF2B5EF4-FFF2-40B4-BE49-F238E27FC236}">
                <a16:creationId xmlns:a16="http://schemas.microsoft.com/office/drawing/2014/main" id="{B984D6A6-4DFA-4D6B-A681-B3F449CB8DD1}"/>
              </a:ext>
            </a:extLst>
          </p:cNvPr>
          <p:cNvSpPr>
            <a:spLocks noGrp="1"/>
          </p:cNvSpPr>
          <p:nvPr>
            <p:ph type="title"/>
          </p:nvPr>
        </p:nvSpPr>
        <p:spPr/>
        <p:txBody>
          <a:bodyPr/>
          <a:lstStyle/>
          <a:p>
            <a:r>
              <a:rPr kumimoji="0" lang="sv-SE" sz="3600" b="1" i="0" u="none" strike="noStrike" kern="1200" cap="none" spc="0" normalizeH="0" baseline="0" noProof="0" dirty="0">
                <a:ln>
                  <a:noFill/>
                </a:ln>
                <a:solidFill>
                  <a:srgbClr val="447079"/>
                </a:solidFill>
                <a:effectLst/>
                <a:uLnTx/>
                <a:uFillTx/>
                <a:latin typeface="Arial" panose="020B0604020202020204"/>
                <a:ea typeface="+mj-ea"/>
                <a:cs typeface="+mj-cs"/>
              </a:rPr>
              <a:t>Datafångst (Diagnos)</a:t>
            </a:r>
            <a:endParaRPr lang="sv-SE" dirty="0">
              <a:solidFill>
                <a:srgbClr val="FF00FF"/>
              </a:solidFill>
            </a:endParaRPr>
          </a:p>
        </p:txBody>
      </p:sp>
      <p:sp>
        <p:nvSpPr>
          <p:cNvPr id="2" name="Platshållare för innehåll 1">
            <a:extLst>
              <a:ext uri="{FF2B5EF4-FFF2-40B4-BE49-F238E27FC236}">
                <a16:creationId xmlns:a16="http://schemas.microsoft.com/office/drawing/2014/main" id="{86AEB5FB-CA4C-400D-A49F-4237D45BFEA4}"/>
              </a:ext>
            </a:extLst>
          </p:cNvPr>
          <p:cNvSpPr>
            <a:spLocks noGrp="1"/>
          </p:cNvSpPr>
          <p:nvPr>
            <p:ph idx="1"/>
          </p:nvPr>
        </p:nvSpPr>
        <p:spPr>
          <a:xfrm>
            <a:off x="1151466" y="1592974"/>
            <a:ext cx="10187094" cy="4790634"/>
          </a:xfrm>
        </p:spPr>
        <p:txBody>
          <a:bodyPr>
            <a:normAutofit/>
          </a:bodyPr>
          <a:lstStyle/>
          <a:p>
            <a:pPr marL="10478" marR="0" lvl="0" indent="0" algn="l"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None/>
              <a:tabLst/>
              <a:defRPr/>
            </a:pPr>
            <a:r>
              <a:rPr kumimoji="0" lang="sv-SE"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Calibri"/>
              </a:rPr>
              <a:t>För många indikatorer är registrering av diagnos avgörande för datafångsten. </a:t>
            </a:r>
            <a:br>
              <a:rPr kumimoji="0" lang="sv-SE"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Calibri"/>
              </a:rPr>
            </a:br>
            <a:r>
              <a:rPr kumimoji="0" lang="sv-SE"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Calibri"/>
              </a:rPr>
              <a:t>För att värdera era </a:t>
            </a:r>
            <a:r>
              <a:rPr kumimoji="0" lang="sv-SE"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resultat – f</a:t>
            </a:r>
            <a:r>
              <a:rPr kumimoji="0" lang="sv-SE"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Calibri"/>
              </a:rPr>
              <a:t>undera på hur diagnos registreras hos </a:t>
            </a:r>
            <a:r>
              <a:rPr kumimoji="0" lang="sv-SE"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Calibri"/>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8"/>
                  </a:ext>
                </a:extLst>
              </a:rPr>
              <a:t>er</a:t>
            </a:r>
            <a:r>
              <a:rPr kumimoji="0" lang="sv-SE"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Calibri"/>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8"/>
                  </a:ext>
                </a:extLst>
              </a:rPr>
              <a:t>:</a:t>
            </a:r>
          </a:p>
          <a:p>
            <a:pPr marL="296228" marR="0" lvl="0" indent="-285750" algn="l"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kumimoji="0" lang="sv-SE"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Finns rutiner för när ska diagnos sättas och vem som ska registrera den?</a:t>
            </a:r>
          </a:p>
          <a:p>
            <a:pPr marL="296228" marR="0" lvl="0" indent="-285750" algn="l"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kumimoji="0" lang="sv-SE"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rPr>
              <a:t>Vid </a:t>
            </a:r>
            <a:r>
              <a:rPr kumimoji="0" lang="sv-SE"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Calibri"/>
              </a:rPr>
              <a:t>vilka</a:t>
            </a:r>
            <a:r>
              <a:rPr kumimoji="0" lang="sv-SE"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rPr>
              <a:t> kontakter sätts diagnos?</a:t>
            </a:r>
          </a:p>
          <a:p>
            <a:pPr marL="296228" marR="0" lvl="0" indent="-285750" algn="l"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kumimoji="0" lang="sv-SE"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Används rätt diagnoskoder?</a:t>
            </a:r>
          </a:p>
          <a:p>
            <a:pPr marL="10478" marR="0" lvl="0" indent="0" algn="l"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None/>
              <a:tabLst/>
              <a:defRPr/>
            </a:pPr>
            <a:endParaRPr kumimoji="0" lang="sv-SE"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Calibri"/>
            </a:endParaRPr>
          </a:p>
          <a:p>
            <a:pPr marL="10478" marR="0" lvl="0" indent="0" algn="l"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None/>
              <a:tabLst/>
              <a:defRPr/>
            </a:pPr>
            <a:r>
              <a:rPr kumimoji="0" lang="sv-SE"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Calibri"/>
              </a:rPr>
              <a:t>Det är skillnad på att ställa en ny diagnos och registrera en känd diagnos. Enligt Socialstyrelsen: </a:t>
            </a:r>
            <a:r>
              <a:rPr kumimoji="0" lang="sv-SE" b="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Calibri"/>
              </a:rPr>
              <a:t>Den som har kompetens att bedöma sjukdom har </a:t>
            </a:r>
            <a:r>
              <a:rPr kumimoji="0" lang="sv-SE" b="0" i="1"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rPr>
              <a:t>rätt ställa diagnos</a:t>
            </a:r>
            <a:r>
              <a:rPr kumimoji="0" lang="sv-SE"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rPr>
              <a:t>, se nästa bild.</a:t>
            </a:r>
          </a:p>
          <a:p>
            <a:pPr marL="296228" marR="0" lvl="0" indent="-285750" algn="l"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kumimoji="0" lang="sv-SE"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Calibri"/>
              </a:rPr>
              <a:t>Hur gör ni? Vem /vilka yrkesgrupper ställer/registrerar diagnoser</a:t>
            </a:r>
            <a:r>
              <a:rPr kumimoji="0" lang="sv-SE"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t>
            </a:r>
            <a:endParaRPr kumimoji="0" lang="sv-SE"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Calibri"/>
            </a:endParaRPr>
          </a:p>
          <a:p>
            <a:pPr marL="296228" marR="0" lvl="0" indent="-285750" algn="l" defTabSz="914400" rtl="0" eaLnBrk="1" fontAlgn="auto" latinLnBrk="0" hangingPunct="1">
              <a:lnSpc>
                <a:spcPct val="90000"/>
              </a:lnSpc>
              <a:spcBef>
                <a:spcPts val="0"/>
              </a:spcBef>
              <a:spcAft>
                <a:spcPts val="0"/>
              </a:spcAft>
              <a:buClr>
                <a:srgbClr val="000000"/>
              </a:buClr>
              <a:buSzPct val="100000"/>
              <a:buFont typeface="Arial" panose="020B0604020202020204" pitchFamily="34" charset="0"/>
              <a:buChar char="•"/>
              <a:tabLst/>
              <a:defRPr/>
            </a:pPr>
            <a:r>
              <a:rPr kumimoji="0" lang="sv-SE"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Calibri"/>
              </a:rPr>
              <a:t>Är det olika för olika diagnosgrupper?</a:t>
            </a:r>
          </a:p>
          <a:p>
            <a:pPr marL="296228" marR="0" lvl="0" indent="-285750" algn="l" defTabSz="914400" rtl="0" eaLnBrk="1" fontAlgn="auto" latinLnBrk="0" hangingPunct="1">
              <a:lnSpc>
                <a:spcPct val="90000"/>
              </a:lnSpc>
              <a:spcBef>
                <a:spcPts val="0"/>
              </a:spcBef>
              <a:spcAft>
                <a:spcPts val="0"/>
              </a:spcAft>
              <a:buClr>
                <a:srgbClr val="000000"/>
              </a:buClr>
              <a:buSzPct val="100000"/>
              <a:buFont typeface="Arial" panose="020B0604020202020204" pitchFamily="34" charset="0"/>
              <a:buChar char="•"/>
              <a:tabLst/>
              <a:defRPr/>
            </a:pPr>
            <a:r>
              <a:rPr kumimoji="0" lang="sv-SE"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Calibri"/>
              </a:rPr>
              <a:t>Används mycket </a:t>
            </a:r>
            <a:r>
              <a:rPr kumimoji="0" lang="sv-SE" b="0" i="0" u="none" strike="noStrike" kern="1200" cap="none" spc="0" normalizeH="0" baseline="0" noProof="0" dirty="0" err="1">
                <a:ln>
                  <a:noFill/>
                </a:ln>
                <a:solidFill>
                  <a:srgbClr val="000000"/>
                </a:solidFill>
                <a:effectLst/>
                <a:uLnTx/>
                <a:uFillTx/>
                <a:latin typeface="Calibri" panose="020F0502020204030204" pitchFamily="34" charset="0"/>
                <a:ea typeface="+mn-ea"/>
                <a:cs typeface="Calibri" panose="020F0502020204030204" pitchFamily="34" charset="0"/>
                <a:sym typeface="Calibri"/>
              </a:rPr>
              <a:t>symptomdiagnoser</a:t>
            </a:r>
            <a:r>
              <a:rPr kumimoji="0" lang="sv-SE"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Calibri"/>
              </a:rPr>
              <a:t> (R-diagnoser) istället för ”vanliga</a:t>
            </a:r>
            <a:r>
              <a:rPr kumimoji="0" lang="sv-SE" b="0" i="0" u="none" strike="noStrike" kern="120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rPr>
              <a:t>”?</a:t>
            </a:r>
          </a:p>
          <a:p>
            <a:pPr marL="296228" marR="0" lvl="0" indent="-285750" algn="l" defTabSz="914400" rtl="0" eaLnBrk="1" fontAlgn="auto" latinLnBrk="0" hangingPunct="1">
              <a:lnSpc>
                <a:spcPct val="90000"/>
              </a:lnSpc>
              <a:spcBef>
                <a:spcPts val="0"/>
              </a:spcBef>
              <a:spcAft>
                <a:spcPts val="0"/>
              </a:spcAft>
              <a:buClr>
                <a:srgbClr val="000000"/>
              </a:buClr>
              <a:buSzPct val="100000"/>
              <a:buFont typeface="Arial" panose="020B0604020202020204" pitchFamily="34" charset="0"/>
              <a:buChar char="•"/>
              <a:tabLst/>
              <a:defRPr/>
            </a:pPr>
            <a:r>
              <a:rPr kumimoji="0" lang="sv-SE"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Calibri"/>
              </a:rPr>
              <a:t>Ska vi titta i (några) journaler för att förstå våra resultat bättre?</a:t>
            </a:r>
            <a:endParaRPr lang="sv-SE"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45718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86AEB5FB-CA4C-400D-A49F-4237D45BFEA4}"/>
              </a:ext>
            </a:extLst>
          </p:cNvPr>
          <p:cNvSpPr>
            <a:spLocks noGrp="1"/>
          </p:cNvSpPr>
          <p:nvPr>
            <p:ph idx="1"/>
          </p:nvPr>
        </p:nvSpPr>
        <p:spPr>
          <a:xfrm>
            <a:off x="907496" y="1674055"/>
            <a:ext cx="10377008" cy="4781392"/>
          </a:xfrm>
        </p:spPr>
        <p:txBody>
          <a:bodyPr>
            <a:noAutofit/>
          </a:bodyPr>
          <a:lstStyle/>
          <a:p>
            <a:pPr marL="252000" marR="0" lvl="0" indent="-252000" algn="l" defTabSz="914400" rtl="0" eaLnBrk="1" fontAlgn="auto" latinLnBrk="0" hangingPunct="1">
              <a:lnSpc>
                <a:spcPts val="1800"/>
              </a:lnSpc>
              <a:spcBef>
                <a:spcPts val="1200"/>
              </a:spcBef>
              <a:spcAft>
                <a:spcPts val="0"/>
              </a:spcAft>
              <a:buClrTx/>
              <a:buSzTx/>
              <a:buFont typeface="Arial" panose="020B0604020202020204" pitchFamily="34" charset="0"/>
              <a:buChar char="•"/>
              <a:tabLst/>
              <a:defRPr/>
            </a:pPr>
            <a:r>
              <a:rPr kumimoji="0" lang="sv-SE"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Registrerad diagnos är en förutsättning för att hitta patienten</a:t>
            </a:r>
          </a:p>
          <a:p>
            <a:pPr marL="252000" marR="0" lvl="0" indent="-252000" algn="l" defTabSz="914400" rtl="0" eaLnBrk="1" fontAlgn="auto" latinLnBrk="0" hangingPunct="1">
              <a:lnSpc>
                <a:spcPts val="1800"/>
              </a:lnSpc>
              <a:spcBef>
                <a:spcPts val="1200"/>
              </a:spcBef>
              <a:spcAft>
                <a:spcPts val="0"/>
              </a:spcAft>
              <a:buClrTx/>
              <a:buSzTx/>
              <a:buFont typeface="Arial" panose="020B0604020202020204" pitchFamily="34" charset="0"/>
              <a:buChar char="•"/>
              <a:tabLst/>
              <a:defRPr/>
            </a:pPr>
            <a:r>
              <a:rPr kumimoji="0" lang="sv-SE"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En diagnos anger också orsaken till vidtagen åtgärd</a:t>
            </a:r>
          </a:p>
          <a:p>
            <a:pPr marL="252000" marR="0" lvl="0" indent="-252000" algn="l" defTabSz="914400" rtl="0" eaLnBrk="1" fontAlgn="auto" latinLnBrk="0" hangingPunct="1">
              <a:lnSpc>
                <a:spcPts val="1800"/>
              </a:lnSpc>
              <a:spcBef>
                <a:spcPts val="1200"/>
              </a:spcBef>
              <a:spcAft>
                <a:spcPts val="0"/>
              </a:spcAft>
              <a:buClrTx/>
              <a:buSzTx/>
              <a:buFont typeface="Arial" panose="020B0604020202020204" pitchFamily="34" charset="0"/>
              <a:buChar char="•"/>
              <a:tabLst/>
              <a:defRPr/>
            </a:pPr>
            <a:r>
              <a:rPr kumimoji="0" lang="sv-SE"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Det finns inga särskilda regler för vem som får ställa diagnos eller sätta diagnoskod</a:t>
            </a:r>
          </a:p>
          <a:p>
            <a:pPr marL="252000" marR="0" lvl="0" indent="-252000" algn="l" defTabSz="914400" rtl="0" eaLnBrk="1" fontAlgn="auto" latinLnBrk="0" hangingPunct="1">
              <a:lnSpc>
                <a:spcPts val="1800"/>
              </a:lnSpc>
              <a:spcBef>
                <a:spcPts val="1200"/>
              </a:spcBef>
              <a:spcAft>
                <a:spcPts val="0"/>
              </a:spcAft>
              <a:buClrTx/>
              <a:buSzTx/>
              <a:buFont typeface="Arial" panose="020B0604020202020204" pitchFamily="34" charset="0"/>
              <a:buChar char="•"/>
              <a:tabLst/>
              <a:defRPr/>
            </a:pPr>
            <a:r>
              <a:rPr kumimoji="0" lang="sv-SE"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All hälso- och sjukvårdspersonal som har tillräcklig kunskap om en sjukdom, en funktionsnedsättning eller en skada kan ställa diagnos inom ramen för sin yrkeskompetens </a:t>
            </a:r>
          </a:p>
          <a:p>
            <a:pPr marL="252000" marR="0" lvl="0" indent="-252000" algn="l" defTabSz="914400" rtl="0" eaLnBrk="1" fontAlgn="auto" latinLnBrk="0" hangingPunct="1">
              <a:lnSpc>
                <a:spcPts val="1800"/>
              </a:lnSpc>
              <a:spcBef>
                <a:spcPts val="1200"/>
              </a:spcBef>
              <a:spcAft>
                <a:spcPts val="0"/>
              </a:spcAft>
              <a:buClrTx/>
              <a:buSzTx/>
              <a:buFont typeface="Arial" panose="020B0604020202020204" pitchFamily="34" charset="0"/>
              <a:buChar char="•"/>
              <a:tabLst/>
              <a:defRPr/>
            </a:pPr>
            <a:r>
              <a:rPr kumimoji="0" lang="sv-SE"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Att ställa en slutgiltig sjukdomsdiagnos kan därför ses som en process, där olika yrkesutövare bidrar med sin kompetens</a:t>
            </a:r>
          </a:p>
          <a:p>
            <a:pPr marL="252000" marR="0" lvl="0" indent="-252000" algn="l" defTabSz="914400" rtl="0" eaLnBrk="1" fontAlgn="auto" latinLnBrk="0" hangingPunct="1">
              <a:lnSpc>
                <a:spcPts val="1800"/>
              </a:lnSpc>
              <a:spcBef>
                <a:spcPts val="1200"/>
              </a:spcBef>
              <a:spcAft>
                <a:spcPts val="0"/>
              </a:spcAft>
              <a:buClrTx/>
              <a:buSzTx/>
              <a:buFont typeface="Arial" panose="020B0604020202020204" pitchFamily="34" charset="0"/>
              <a:buChar char="•"/>
              <a:tabLst/>
              <a:defRPr/>
            </a:pPr>
            <a:r>
              <a:rPr kumimoji="0" lang="sv-SE"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Man bör skilja på de två momenten ”att ställa diagnos” och ”att klassificera/registrera en ställd diagnos”</a:t>
            </a:r>
          </a:p>
          <a:p>
            <a:pPr marL="252000" marR="0" lvl="0" indent="-252000" algn="l" defTabSz="914400" rtl="0" eaLnBrk="1" fontAlgn="auto" latinLnBrk="0" hangingPunct="1">
              <a:lnSpc>
                <a:spcPts val="1800"/>
              </a:lnSpc>
              <a:spcBef>
                <a:spcPts val="1200"/>
              </a:spcBef>
              <a:spcAft>
                <a:spcPts val="0"/>
              </a:spcAft>
              <a:buClrTx/>
              <a:buSzTx/>
              <a:buFont typeface="Arial" panose="020B0604020202020204" pitchFamily="34" charset="0"/>
              <a:buChar char="•"/>
              <a:tabLst/>
              <a:defRPr/>
            </a:pPr>
            <a:r>
              <a:rPr kumimoji="0" lang="sv-SE"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Att ställa diagnos innebär att man bedömer man vilket sjukdomstillstånd patienten lider av </a:t>
            </a:r>
          </a:p>
          <a:p>
            <a:pPr marL="252000" marR="0" lvl="0" indent="-252000" algn="l" defTabSz="914400" rtl="0" eaLnBrk="1" fontAlgn="auto" latinLnBrk="0" hangingPunct="1">
              <a:lnSpc>
                <a:spcPts val="1800"/>
              </a:lnSpc>
              <a:spcBef>
                <a:spcPts val="1200"/>
              </a:spcBef>
              <a:spcAft>
                <a:spcPts val="0"/>
              </a:spcAft>
              <a:buClrTx/>
              <a:buSzTx/>
              <a:buFont typeface="Arial" panose="020B0604020202020204" pitchFamily="34" charset="0"/>
              <a:buChar char="•"/>
              <a:tabLst/>
              <a:defRPr/>
            </a:pPr>
            <a:r>
              <a:rPr kumimoji="0" lang="sv-SE"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Att klassificera/registrera diagnos innebär att man anger en kod för diagnosen, med hjälp av något </a:t>
            </a:r>
            <a:r>
              <a:rPr kumimoji="0" lang="sv-SE" sz="200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Calibri" panose="020F0502020204030204" pitchFamily="34" charset="0"/>
              </a:rPr>
              <a:t>kodverk</a:t>
            </a:r>
            <a:r>
              <a:rPr kumimoji="0" lang="sv-SE"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till exempel en diagnosklassifikation </a:t>
            </a:r>
          </a:p>
          <a:p>
            <a:pPr marL="252000" marR="0" lvl="0" indent="-252000" algn="l" defTabSz="914400" rtl="0" eaLnBrk="1" fontAlgn="auto" latinLnBrk="0" hangingPunct="1">
              <a:lnSpc>
                <a:spcPts val="1800"/>
              </a:lnSpc>
              <a:spcBef>
                <a:spcPts val="1200"/>
              </a:spcBef>
              <a:spcAft>
                <a:spcPts val="0"/>
              </a:spcAft>
              <a:buClrTx/>
              <a:buSzTx/>
              <a:buFont typeface="Arial" panose="020B0604020202020204" pitchFamily="34" charset="0"/>
              <a:buChar char="•"/>
              <a:tabLst/>
              <a:defRPr/>
            </a:pPr>
            <a:r>
              <a:rPr kumimoji="0" lang="sv-SE"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Arbetsuppgiften att klassificera en diagnos är inte heller reglerad vad gäller vem som får utföra den</a:t>
            </a:r>
          </a:p>
          <a:p>
            <a:pPr marL="252000" marR="0" lvl="0" indent="-252000" algn="l" defTabSz="914400" rtl="0" eaLnBrk="1" fontAlgn="auto" latinLnBrk="0" hangingPunct="1">
              <a:lnSpc>
                <a:spcPts val="1800"/>
              </a:lnSpc>
              <a:spcBef>
                <a:spcPts val="1200"/>
              </a:spcBef>
              <a:spcAft>
                <a:spcPts val="0"/>
              </a:spcAft>
              <a:buClrTx/>
              <a:buSzTx/>
              <a:buFont typeface="Arial" panose="020B0604020202020204" pitchFamily="34" charset="0"/>
              <a:buChar char="•"/>
              <a:tabLst/>
              <a:defRPr/>
            </a:pPr>
            <a:r>
              <a:rPr kumimoji="0" lang="sv-SE"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Källa: Vem får göra vad i vården? </a:t>
            </a:r>
            <a:r>
              <a:rPr kumimoji="0" lang="sv-SE" sz="2000" b="0" i="0" u="sng"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hlinkClick r:id="rId2"/>
              </a:rPr>
              <a:t>https://vemfargoravad.socialstyrelsen.se/</a:t>
            </a:r>
            <a:r>
              <a:rPr kumimoji="0" lang="sv-SE"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a:t>
            </a:r>
          </a:p>
          <a:p>
            <a:pPr>
              <a:lnSpc>
                <a:spcPts val="1800"/>
              </a:lnSpc>
            </a:pPr>
            <a:endParaRPr lang="sv-SE" sz="2000" dirty="0">
              <a:latin typeface="Calibri" panose="020F0502020204030204" pitchFamily="34" charset="0"/>
              <a:cs typeface="Calibri" panose="020F0502020204030204" pitchFamily="34" charset="0"/>
            </a:endParaRPr>
          </a:p>
        </p:txBody>
      </p:sp>
      <p:sp>
        <p:nvSpPr>
          <p:cNvPr id="3" name="Rubrik 2">
            <a:extLst>
              <a:ext uri="{FF2B5EF4-FFF2-40B4-BE49-F238E27FC236}">
                <a16:creationId xmlns:a16="http://schemas.microsoft.com/office/drawing/2014/main" id="{B984D6A6-4DFA-4D6B-A681-B3F449CB8DD1}"/>
              </a:ext>
            </a:extLst>
          </p:cNvPr>
          <p:cNvSpPr>
            <a:spLocks noGrp="1"/>
          </p:cNvSpPr>
          <p:nvPr>
            <p:ph type="title"/>
          </p:nvPr>
        </p:nvSpPr>
        <p:spPr/>
        <p:txBody>
          <a:bodyPr/>
          <a:lstStyle/>
          <a:p>
            <a:r>
              <a:rPr kumimoji="0" lang="sv-SE" sz="2400" b="1" i="0" u="none" strike="noStrike" kern="1200" cap="none" spc="0" normalizeH="0" baseline="0" noProof="0" dirty="0">
                <a:ln>
                  <a:noFill/>
                </a:ln>
                <a:solidFill>
                  <a:srgbClr val="447079"/>
                </a:solidFill>
                <a:effectLst/>
                <a:uLnTx/>
                <a:uFillTx/>
                <a:latin typeface="Arial" panose="020B0604020202020204"/>
                <a:ea typeface="+mj-ea"/>
                <a:cs typeface="+mj-cs"/>
              </a:rPr>
              <a:t>Sammanfattning om att ställa och registrera diagnos från Socialstyrelsen </a:t>
            </a:r>
            <a:br>
              <a:rPr kumimoji="0" lang="sv-SE" sz="3600" b="1" i="0" u="none" strike="noStrike" kern="1200" cap="none" spc="0" normalizeH="0" baseline="0" noProof="0" dirty="0">
                <a:ln>
                  <a:noFill/>
                </a:ln>
                <a:solidFill>
                  <a:srgbClr val="447079"/>
                </a:solidFill>
                <a:effectLst/>
                <a:uLnTx/>
                <a:uFillTx/>
                <a:latin typeface="Arial" panose="020B0604020202020204"/>
                <a:ea typeface="+mj-ea"/>
                <a:cs typeface="+mj-cs"/>
              </a:rPr>
            </a:br>
            <a:r>
              <a:rPr kumimoji="0" lang="sv-SE" sz="3600" b="1" i="0" u="none" strike="noStrike" kern="1200" cap="none" spc="0" normalizeH="0" baseline="0" noProof="0" dirty="0">
                <a:ln>
                  <a:noFill/>
                </a:ln>
                <a:solidFill>
                  <a:srgbClr val="447079"/>
                </a:solidFill>
                <a:effectLst/>
                <a:uLnTx/>
                <a:uFillTx/>
                <a:latin typeface="Arial" panose="020B0604020202020204"/>
                <a:ea typeface="+mj-ea"/>
                <a:cs typeface="+mj-cs"/>
              </a:rPr>
              <a:t>”Vem gör vad i vården?”</a:t>
            </a:r>
            <a:endParaRPr lang="sv-SE" dirty="0">
              <a:solidFill>
                <a:srgbClr val="FF00FF"/>
              </a:solidFill>
            </a:endParaRPr>
          </a:p>
        </p:txBody>
      </p:sp>
    </p:spTree>
    <p:extLst>
      <p:ext uri="{BB962C8B-B14F-4D97-AF65-F5344CB8AC3E}">
        <p14:creationId xmlns:p14="http://schemas.microsoft.com/office/powerpoint/2010/main" val="3798423988"/>
      </p:ext>
    </p:extLst>
  </p:cSld>
  <p:clrMapOvr>
    <a:masterClrMapping/>
  </p:clrMapOvr>
</p:sld>
</file>

<file path=ppt/theme/theme1.xml><?xml version="1.0" encoding="utf-8"?>
<a:theme xmlns:a="http://schemas.openxmlformats.org/drawingml/2006/main" name="1_Office-tema">
  <a:themeElements>
    <a:clrScheme name="Egen 2">
      <a:dk1>
        <a:srgbClr val="000000"/>
      </a:dk1>
      <a:lt1>
        <a:srgbClr val="FFFFFF"/>
      </a:lt1>
      <a:dk2>
        <a:srgbClr val="44546A"/>
      </a:dk2>
      <a:lt2>
        <a:srgbClr val="E7E6E6"/>
      </a:lt2>
      <a:accent1>
        <a:srgbClr val="447079"/>
      </a:accent1>
      <a:accent2>
        <a:srgbClr val="71B3A7"/>
      </a:accent2>
      <a:accent3>
        <a:srgbClr val="5D287F"/>
      </a:accent3>
      <a:accent4>
        <a:srgbClr val="DFA18D"/>
      </a:accent4>
      <a:accent5>
        <a:srgbClr val="EFCD30"/>
      </a:accent5>
      <a:accent6>
        <a:srgbClr val="D3CDBF"/>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marvardsKvalitet och professionsföreningarna_korr4" id="{0622CD03-646A-464B-A0B7-107415F1D3AE}" vid="{9DA69854-CB91-684A-B2C4-0C27E53284D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11251</TotalTime>
  <Words>1187</Words>
  <Application>Microsoft Office PowerPoint</Application>
  <PresentationFormat>Bredbild</PresentationFormat>
  <Paragraphs>96</Paragraphs>
  <Slides>16</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16</vt:i4>
      </vt:variant>
    </vt:vector>
  </HeadingPairs>
  <TitlesOfParts>
    <vt:vector size="20" baseType="lpstr">
      <vt:lpstr>Arial</vt:lpstr>
      <vt:lpstr>Calibri</vt:lpstr>
      <vt:lpstr>Verdana</vt:lpstr>
      <vt:lpstr>1_Office-tema</vt:lpstr>
      <vt:lpstr>Lär känna era data  - Är datafångsten rätt? - Stämmer våra data?</vt:lpstr>
      <vt:lpstr>Innan ni börjar</vt:lpstr>
      <vt:lpstr>Överblick och innehåll</vt:lpstr>
      <vt:lpstr>Angående personuppgifter</vt:lpstr>
      <vt:lpstr>Hur ser det ut hos oss?</vt:lpstr>
      <vt:lpstr>Datafångst (Organisation)</vt:lpstr>
      <vt:lpstr>Datafångst (Var hämtas data?)</vt:lpstr>
      <vt:lpstr>Datafångst (Diagnos)</vt:lpstr>
      <vt:lpstr>Sammanfattning om att ställa och registrera diagnos från Socialstyrelsen  ”Vem gör vad i vården?”</vt:lpstr>
      <vt:lpstr>Exempel på att ställa och registrera diagnos </vt:lpstr>
      <vt:lpstr>Datafångst (KVÅ-koder)</vt:lpstr>
      <vt:lpstr>Datafångst (Lab och status)</vt:lpstr>
      <vt:lpstr>Datafångst (Läkemedel)</vt:lpstr>
      <vt:lpstr>Om data inte verkar hämtas korrekt</vt:lpstr>
      <vt:lpstr>Läs mer om variation och vad som påverkar data</vt:lpstr>
      <vt:lpstr>www.skr.se/primarvardskvalitet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Eva Arvidsson</dc:creator>
  <cp:lastModifiedBy>Gäre Arvidsson Stina</cp:lastModifiedBy>
  <cp:revision>129</cp:revision>
  <dcterms:created xsi:type="dcterms:W3CDTF">2021-01-29T23:02:51Z</dcterms:created>
  <dcterms:modified xsi:type="dcterms:W3CDTF">2022-01-07T21:11:02Z</dcterms:modified>
</cp:coreProperties>
</file>