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97" r:id="rId2"/>
    <p:sldId id="398" r:id="rId3"/>
    <p:sldId id="399" r:id="rId4"/>
    <p:sldId id="310" r:id="rId5"/>
    <p:sldId id="311" r:id="rId6"/>
    <p:sldId id="312" r:id="rId7"/>
    <p:sldId id="266" r:id="rId8"/>
    <p:sldId id="265" r:id="rId9"/>
    <p:sldId id="260" r:id="rId10"/>
    <p:sldId id="394" r:id="rId11"/>
    <p:sldId id="400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1" autoAdjust="0"/>
    <p:restoredTop sz="94755" autoAdjust="0"/>
  </p:normalViewPr>
  <p:slideViewPr>
    <p:cSldViewPr snapToGrid="0">
      <p:cViewPr varScale="1">
        <p:scale>
          <a:sx n="86" d="100"/>
          <a:sy n="86" d="100"/>
        </p:scale>
        <p:origin x="8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6756C5-FCB4-4950-966A-516EC27673E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B5D1719-C525-4A84-8792-5BA4DBDD6A50}">
      <dgm:prSet phldrT="[Text]"/>
      <dgm:spPr/>
      <dgm:t>
        <a:bodyPr/>
        <a:lstStyle/>
        <a:p>
          <a:r>
            <a:rPr lang="sv-SE" dirty="0"/>
            <a:t>Vem ansvarar för vad?</a:t>
          </a:r>
        </a:p>
      </dgm:t>
    </dgm:pt>
    <dgm:pt modelId="{BCE5BF46-DBDB-40C4-A6CD-7040844ABF30}" type="parTrans" cxnId="{064CE70E-C808-4FFF-925F-68FE474416CF}">
      <dgm:prSet/>
      <dgm:spPr/>
      <dgm:t>
        <a:bodyPr/>
        <a:lstStyle/>
        <a:p>
          <a:endParaRPr lang="sv-SE"/>
        </a:p>
      </dgm:t>
    </dgm:pt>
    <dgm:pt modelId="{C9929986-CB21-44C9-83D7-D256C0A22DEC}" type="sibTrans" cxnId="{064CE70E-C808-4FFF-925F-68FE474416CF}">
      <dgm:prSet/>
      <dgm:spPr/>
      <dgm:t>
        <a:bodyPr/>
        <a:lstStyle/>
        <a:p>
          <a:endParaRPr lang="sv-SE"/>
        </a:p>
      </dgm:t>
    </dgm:pt>
    <dgm:pt modelId="{15E30BF4-10DA-4B31-B1B6-24CB3512B039}">
      <dgm:prSet phldrT="[Text]"/>
      <dgm:spPr/>
      <dgm:t>
        <a:bodyPr/>
        <a:lstStyle/>
        <a:p>
          <a:r>
            <a:rPr lang="sv-SE" dirty="0"/>
            <a:t>Vad bestämde vi?</a:t>
          </a:r>
        </a:p>
      </dgm:t>
    </dgm:pt>
    <dgm:pt modelId="{81BD522C-9F9B-48B9-A847-30217D1C923A}" type="parTrans" cxnId="{5BA45F97-CBBB-4FD7-ABD7-C78ACB353F98}">
      <dgm:prSet/>
      <dgm:spPr/>
      <dgm:t>
        <a:bodyPr/>
        <a:lstStyle/>
        <a:p>
          <a:endParaRPr lang="sv-SE"/>
        </a:p>
      </dgm:t>
    </dgm:pt>
    <dgm:pt modelId="{1B3FD0DB-513B-43FF-AB47-25A6DAA3FC2D}" type="sibTrans" cxnId="{5BA45F97-CBBB-4FD7-ABD7-C78ACB353F98}">
      <dgm:prSet/>
      <dgm:spPr/>
      <dgm:t>
        <a:bodyPr/>
        <a:lstStyle/>
        <a:p>
          <a:endParaRPr lang="sv-SE"/>
        </a:p>
      </dgm:t>
    </dgm:pt>
    <dgm:pt modelId="{43CD2023-AD86-4F47-BA65-A9FE39D09BBA}">
      <dgm:prSet phldrT="[Text]"/>
      <dgm:spPr/>
      <dgm:t>
        <a:bodyPr/>
        <a:lstStyle/>
        <a:p>
          <a:r>
            <a:rPr lang="sv-SE" dirty="0"/>
            <a:t>Hur går vi vidare?</a:t>
          </a:r>
        </a:p>
      </dgm:t>
    </dgm:pt>
    <dgm:pt modelId="{3B45D16A-4127-405D-889E-B51997C65931}" type="sibTrans" cxnId="{43574D53-EAF8-4451-B2F4-5BA75E8B7137}">
      <dgm:prSet/>
      <dgm:spPr/>
      <dgm:t>
        <a:bodyPr/>
        <a:lstStyle/>
        <a:p>
          <a:endParaRPr lang="sv-SE"/>
        </a:p>
      </dgm:t>
    </dgm:pt>
    <dgm:pt modelId="{5745AC23-6C93-4994-B557-3B68B78BFC53}" type="parTrans" cxnId="{43574D53-EAF8-4451-B2F4-5BA75E8B7137}">
      <dgm:prSet/>
      <dgm:spPr/>
      <dgm:t>
        <a:bodyPr/>
        <a:lstStyle/>
        <a:p>
          <a:endParaRPr lang="sv-SE"/>
        </a:p>
      </dgm:t>
    </dgm:pt>
    <dgm:pt modelId="{4AEFC36C-FE69-48E7-B846-14E4E8798F72}">
      <dgm:prSet phldrT="[Text]"/>
      <dgm:spPr/>
      <dgm:t>
        <a:bodyPr/>
        <a:lstStyle/>
        <a:p>
          <a:r>
            <a:rPr lang="sv-SE" dirty="0"/>
            <a:t>Nästa möte?</a:t>
          </a:r>
        </a:p>
      </dgm:t>
    </dgm:pt>
    <dgm:pt modelId="{020011AC-777A-4211-A4E3-00F3CBAD9A38}" type="sibTrans" cxnId="{1F569E04-9973-42A5-93B1-A6E3AE121F62}">
      <dgm:prSet/>
      <dgm:spPr/>
      <dgm:t>
        <a:bodyPr/>
        <a:lstStyle/>
        <a:p>
          <a:endParaRPr lang="sv-SE"/>
        </a:p>
      </dgm:t>
    </dgm:pt>
    <dgm:pt modelId="{F84424A5-BBCB-4682-83A5-6E4F96D95730}" type="parTrans" cxnId="{1F569E04-9973-42A5-93B1-A6E3AE121F62}">
      <dgm:prSet/>
      <dgm:spPr/>
      <dgm:t>
        <a:bodyPr/>
        <a:lstStyle/>
        <a:p>
          <a:endParaRPr lang="sv-SE"/>
        </a:p>
      </dgm:t>
    </dgm:pt>
    <dgm:pt modelId="{AEC2C3C2-6844-4FA6-A493-C83149CA5EF4}" type="pres">
      <dgm:prSet presAssocID="{016756C5-FCB4-4950-966A-516EC27673E4}" presName="CompostProcess" presStyleCnt="0">
        <dgm:presLayoutVars>
          <dgm:dir/>
          <dgm:resizeHandles val="exact"/>
        </dgm:presLayoutVars>
      </dgm:prSet>
      <dgm:spPr/>
    </dgm:pt>
    <dgm:pt modelId="{2987D5C3-F007-4186-86E5-9F2454E55E11}" type="pres">
      <dgm:prSet presAssocID="{016756C5-FCB4-4950-966A-516EC27673E4}" presName="arrow" presStyleLbl="bgShp" presStyleIdx="0" presStyleCnt="1" custScaleX="117647" custLinFactNeighborX="-11143" custLinFactNeighborY="713"/>
      <dgm:spPr/>
    </dgm:pt>
    <dgm:pt modelId="{E96CD167-9D1C-47C2-91D8-82951C9B8E2E}" type="pres">
      <dgm:prSet presAssocID="{016756C5-FCB4-4950-966A-516EC27673E4}" presName="linearProcess" presStyleCnt="0"/>
      <dgm:spPr/>
    </dgm:pt>
    <dgm:pt modelId="{FEBA4348-410C-433C-B362-F2F7F6F0C2BB}" type="pres">
      <dgm:prSet presAssocID="{15E30BF4-10DA-4B31-B1B6-24CB3512B039}" presName="textNode" presStyleLbl="node1" presStyleIdx="0" presStyleCnt="4" custScaleX="62209" custLinFactNeighborX="-48853" custLinFactNeighborY="-979">
        <dgm:presLayoutVars>
          <dgm:bulletEnabled val="1"/>
        </dgm:presLayoutVars>
      </dgm:prSet>
      <dgm:spPr/>
    </dgm:pt>
    <dgm:pt modelId="{981B5000-8806-4CDE-A68C-81380C4DF246}" type="pres">
      <dgm:prSet presAssocID="{1B3FD0DB-513B-43FF-AB47-25A6DAA3FC2D}" presName="sibTrans" presStyleCnt="0"/>
      <dgm:spPr/>
    </dgm:pt>
    <dgm:pt modelId="{313463C3-9521-4EBC-80BE-49FCFA98BBA8}" type="pres">
      <dgm:prSet presAssocID="{43CD2023-AD86-4F47-BA65-A9FE39D09BBA}" presName="textNode" presStyleLbl="node1" presStyleIdx="1" presStyleCnt="4" custScaleX="62209" custLinFactNeighborX="-49304" custLinFactNeighborY="-2674">
        <dgm:presLayoutVars>
          <dgm:bulletEnabled val="1"/>
        </dgm:presLayoutVars>
      </dgm:prSet>
      <dgm:spPr/>
    </dgm:pt>
    <dgm:pt modelId="{4CCFEB96-D8DB-499B-AA38-934FE1FC8163}" type="pres">
      <dgm:prSet presAssocID="{3B45D16A-4127-405D-889E-B51997C65931}" presName="sibTrans" presStyleCnt="0"/>
      <dgm:spPr/>
    </dgm:pt>
    <dgm:pt modelId="{F5F2AF10-013B-41B3-A419-D2891588C189}" type="pres">
      <dgm:prSet presAssocID="{4AEFC36C-FE69-48E7-B846-14E4E8798F72}" presName="textNode" presStyleLbl="node1" presStyleIdx="2" presStyleCnt="4" custScaleX="62209" custLinFactX="59605" custLinFactNeighborX="100000" custLinFactNeighborY="-845">
        <dgm:presLayoutVars>
          <dgm:bulletEnabled val="1"/>
        </dgm:presLayoutVars>
      </dgm:prSet>
      <dgm:spPr/>
    </dgm:pt>
    <dgm:pt modelId="{1F817967-A8C7-47E9-AC35-0AD886827359}" type="pres">
      <dgm:prSet presAssocID="{020011AC-777A-4211-A4E3-00F3CBAD9A38}" presName="sibTrans" presStyleCnt="0"/>
      <dgm:spPr/>
    </dgm:pt>
    <dgm:pt modelId="{E1869645-4C30-41D6-AD2D-977DD48AD815}" type="pres">
      <dgm:prSet presAssocID="{AB5D1719-C525-4A84-8792-5BA4DBDD6A50}" presName="textNode" presStyleLbl="node1" presStyleIdx="3" presStyleCnt="4" custScaleX="63616" custLinFactX="-64559" custLinFactNeighborX="-100000" custLinFactNeighborY="-3588">
        <dgm:presLayoutVars>
          <dgm:bulletEnabled val="1"/>
        </dgm:presLayoutVars>
      </dgm:prSet>
      <dgm:spPr/>
    </dgm:pt>
  </dgm:ptLst>
  <dgm:cxnLst>
    <dgm:cxn modelId="{1F569E04-9973-42A5-93B1-A6E3AE121F62}" srcId="{016756C5-FCB4-4950-966A-516EC27673E4}" destId="{4AEFC36C-FE69-48E7-B846-14E4E8798F72}" srcOrd="2" destOrd="0" parTransId="{F84424A5-BBCB-4682-83A5-6E4F96D95730}" sibTransId="{020011AC-777A-4211-A4E3-00F3CBAD9A38}"/>
    <dgm:cxn modelId="{640B6507-507F-4926-B4FE-87661807BF42}" type="presOf" srcId="{4AEFC36C-FE69-48E7-B846-14E4E8798F72}" destId="{F5F2AF10-013B-41B3-A419-D2891588C189}" srcOrd="0" destOrd="0" presId="urn:microsoft.com/office/officeart/2005/8/layout/hProcess9"/>
    <dgm:cxn modelId="{064CE70E-C808-4FFF-925F-68FE474416CF}" srcId="{016756C5-FCB4-4950-966A-516EC27673E4}" destId="{AB5D1719-C525-4A84-8792-5BA4DBDD6A50}" srcOrd="3" destOrd="0" parTransId="{BCE5BF46-DBDB-40C4-A6CD-7040844ABF30}" sibTransId="{C9929986-CB21-44C9-83D7-D256C0A22DEC}"/>
    <dgm:cxn modelId="{67874F1C-2406-4161-B75D-304205703FBD}" type="presOf" srcId="{AB5D1719-C525-4A84-8792-5BA4DBDD6A50}" destId="{E1869645-4C30-41D6-AD2D-977DD48AD815}" srcOrd="0" destOrd="0" presId="urn:microsoft.com/office/officeart/2005/8/layout/hProcess9"/>
    <dgm:cxn modelId="{73B4FB5D-910E-43E9-B543-09635CDAD75E}" type="presOf" srcId="{43CD2023-AD86-4F47-BA65-A9FE39D09BBA}" destId="{313463C3-9521-4EBC-80BE-49FCFA98BBA8}" srcOrd="0" destOrd="0" presId="urn:microsoft.com/office/officeart/2005/8/layout/hProcess9"/>
    <dgm:cxn modelId="{22B46B6A-CF32-4592-ACF9-54F3AD89A48D}" type="presOf" srcId="{15E30BF4-10DA-4B31-B1B6-24CB3512B039}" destId="{FEBA4348-410C-433C-B362-F2F7F6F0C2BB}" srcOrd="0" destOrd="0" presId="urn:microsoft.com/office/officeart/2005/8/layout/hProcess9"/>
    <dgm:cxn modelId="{43574D53-EAF8-4451-B2F4-5BA75E8B7137}" srcId="{016756C5-FCB4-4950-966A-516EC27673E4}" destId="{43CD2023-AD86-4F47-BA65-A9FE39D09BBA}" srcOrd="1" destOrd="0" parTransId="{5745AC23-6C93-4994-B557-3B68B78BFC53}" sibTransId="{3B45D16A-4127-405D-889E-B51997C65931}"/>
    <dgm:cxn modelId="{5BA45F97-CBBB-4FD7-ABD7-C78ACB353F98}" srcId="{016756C5-FCB4-4950-966A-516EC27673E4}" destId="{15E30BF4-10DA-4B31-B1B6-24CB3512B039}" srcOrd="0" destOrd="0" parTransId="{81BD522C-9F9B-48B9-A847-30217D1C923A}" sibTransId="{1B3FD0DB-513B-43FF-AB47-25A6DAA3FC2D}"/>
    <dgm:cxn modelId="{34A1F0F1-5E4E-403D-962A-2D1A100376C4}" type="presOf" srcId="{016756C5-FCB4-4950-966A-516EC27673E4}" destId="{AEC2C3C2-6844-4FA6-A493-C83149CA5EF4}" srcOrd="0" destOrd="0" presId="urn:microsoft.com/office/officeart/2005/8/layout/hProcess9"/>
    <dgm:cxn modelId="{A9494652-86B4-4B40-828C-F4F54F22ADD8}" type="presParOf" srcId="{AEC2C3C2-6844-4FA6-A493-C83149CA5EF4}" destId="{2987D5C3-F007-4186-86E5-9F2454E55E11}" srcOrd="0" destOrd="0" presId="urn:microsoft.com/office/officeart/2005/8/layout/hProcess9"/>
    <dgm:cxn modelId="{4BF008B9-199D-4B2D-A977-84A6C74BC0F8}" type="presParOf" srcId="{AEC2C3C2-6844-4FA6-A493-C83149CA5EF4}" destId="{E96CD167-9D1C-47C2-91D8-82951C9B8E2E}" srcOrd="1" destOrd="0" presId="urn:microsoft.com/office/officeart/2005/8/layout/hProcess9"/>
    <dgm:cxn modelId="{0E82E185-DAB6-4D98-8660-6FDA92396A6A}" type="presParOf" srcId="{E96CD167-9D1C-47C2-91D8-82951C9B8E2E}" destId="{FEBA4348-410C-433C-B362-F2F7F6F0C2BB}" srcOrd="0" destOrd="0" presId="urn:microsoft.com/office/officeart/2005/8/layout/hProcess9"/>
    <dgm:cxn modelId="{697052A7-5681-4F1D-B7A4-9F531637B837}" type="presParOf" srcId="{E96CD167-9D1C-47C2-91D8-82951C9B8E2E}" destId="{981B5000-8806-4CDE-A68C-81380C4DF246}" srcOrd="1" destOrd="0" presId="urn:microsoft.com/office/officeart/2005/8/layout/hProcess9"/>
    <dgm:cxn modelId="{FABCD732-1347-4191-AEBF-0ABE8E8F58B3}" type="presParOf" srcId="{E96CD167-9D1C-47C2-91D8-82951C9B8E2E}" destId="{313463C3-9521-4EBC-80BE-49FCFA98BBA8}" srcOrd="2" destOrd="0" presId="urn:microsoft.com/office/officeart/2005/8/layout/hProcess9"/>
    <dgm:cxn modelId="{64D0BEA1-19F1-4F1E-83BD-1B9FED8DD42E}" type="presParOf" srcId="{E96CD167-9D1C-47C2-91D8-82951C9B8E2E}" destId="{4CCFEB96-D8DB-499B-AA38-934FE1FC8163}" srcOrd="3" destOrd="0" presId="urn:microsoft.com/office/officeart/2005/8/layout/hProcess9"/>
    <dgm:cxn modelId="{DF39CBC7-82D2-4CD8-85BD-FB87E174EFB4}" type="presParOf" srcId="{E96CD167-9D1C-47C2-91D8-82951C9B8E2E}" destId="{F5F2AF10-013B-41B3-A419-D2891588C189}" srcOrd="4" destOrd="0" presId="urn:microsoft.com/office/officeart/2005/8/layout/hProcess9"/>
    <dgm:cxn modelId="{E5E30BFD-0FD5-4F35-9BA8-F05500787A95}" type="presParOf" srcId="{E96CD167-9D1C-47C2-91D8-82951C9B8E2E}" destId="{1F817967-A8C7-47E9-AC35-0AD886827359}" srcOrd="5" destOrd="0" presId="urn:microsoft.com/office/officeart/2005/8/layout/hProcess9"/>
    <dgm:cxn modelId="{F1E09FD0-BF78-4E1A-8292-27D0497D4A94}" type="presParOf" srcId="{E96CD167-9D1C-47C2-91D8-82951C9B8E2E}" destId="{E1869645-4C30-41D6-AD2D-977DD48AD81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7D5C3-F007-4186-86E5-9F2454E55E11}">
      <dsp:nvSpPr>
        <dsp:cNvPr id="0" name=""/>
        <dsp:cNvSpPr/>
      </dsp:nvSpPr>
      <dsp:spPr>
        <a:xfrm>
          <a:off x="0" y="0"/>
          <a:ext cx="10416534" cy="53763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4348-410C-433C-B362-F2F7F6F0C2BB}">
      <dsp:nvSpPr>
        <dsp:cNvPr id="0" name=""/>
        <dsp:cNvSpPr/>
      </dsp:nvSpPr>
      <dsp:spPr>
        <a:xfrm>
          <a:off x="486223" y="1591846"/>
          <a:ext cx="2085758" cy="2150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Vad bestämde vi?</a:t>
          </a:r>
        </a:p>
      </dsp:txBody>
      <dsp:txXfrm>
        <a:off x="588041" y="1693664"/>
        <a:ext cx="1882122" cy="1946897"/>
      </dsp:txXfrm>
    </dsp:sp>
    <dsp:sp modelId="{313463C3-9521-4EBC-80BE-49FCFA98BBA8}">
      <dsp:nvSpPr>
        <dsp:cNvPr id="0" name=""/>
        <dsp:cNvSpPr/>
      </dsp:nvSpPr>
      <dsp:spPr>
        <a:xfrm>
          <a:off x="2835777" y="1555394"/>
          <a:ext cx="2085758" cy="2150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Hur går vi vidare?</a:t>
          </a:r>
        </a:p>
      </dsp:txBody>
      <dsp:txXfrm>
        <a:off x="2937595" y="1657212"/>
        <a:ext cx="1882122" cy="1946897"/>
      </dsp:txXfrm>
    </dsp:sp>
    <dsp:sp modelId="{F5F2AF10-013B-41B3-A419-D2891588C189}">
      <dsp:nvSpPr>
        <dsp:cNvPr id="0" name=""/>
        <dsp:cNvSpPr/>
      </dsp:nvSpPr>
      <dsp:spPr>
        <a:xfrm>
          <a:off x="7580620" y="1594728"/>
          <a:ext cx="2085758" cy="2150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Nästa möte?</a:t>
          </a:r>
        </a:p>
      </dsp:txBody>
      <dsp:txXfrm>
        <a:off x="7682438" y="1696546"/>
        <a:ext cx="1882122" cy="1946897"/>
      </dsp:txXfrm>
    </dsp:sp>
    <dsp:sp modelId="{E1869645-4C30-41D6-AD2D-977DD48AD815}">
      <dsp:nvSpPr>
        <dsp:cNvPr id="0" name=""/>
        <dsp:cNvSpPr/>
      </dsp:nvSpPr>
      <dsp:spPr>
        <a:xfrm>
          <a:off x="5238387" y="1535739"/>
          <a:ext cx="2132932" cy="21505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900" kern="1200" dirty="0"/>
            <a:t>Vem ansvarar för vad?</a:t>
          </a:r>
        </a:p>
      </dsp:txBody>
      <dsp:txXfrm>
        <a:off x="5342508" y="1639860"/>
        <a:ext cx="1924690" cy="1942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408F0-1F40-42B9-8037-58DE3019D563}" type="datetimeFigureOut">
              <a:rPr lang="sv-SE" smtClean="0"/>
              <a:t>2022-01-08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23B6B-5627-4103-A17B-86AC1D3D80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57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99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23B6B-5627-4103-A17B-86AC1D3D80D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263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AFE77D5-E6A8-5349-801B-9C0BC74F5A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</p:spTree>
    <p:extLst>
      <p:ext uri="{BB962C8B-B14F-4D97-AF65-F5344CB8AC3E}">
        <p14:creationId xmlns:p14="http://schemas.microsoft.com/office/powerpoint/2010/main" val="260316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151467" y="524932"/>
            <a:ext cx="9884834" cy="943505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51665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CB9A45-442A-4D28-80F7-7BAE1E66D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B2ABF0-5580-4533-AC69-224469CFE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9F3BEF-E119-4437-A87B-9446499A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AC2D5-E227-42E4-9137-B94FAC3129C0}" type="datetimeFigureOut">
              <a:rPr lang="sv-SE" smtClean="0"/>
              <a:t>2022-01-08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FFCCC0-2B05-424C-9B36-3FD2DE1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9781FA-7FD9-4D67-B0E3-E2BB7E78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7903-3C0E-4787-AE3B-58354EE63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9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F9303-A48B-C549-8D96-027C3C239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8372"/>
            <a:ext cx="12196481" cy="5751749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9B4FAEFB-F4DE-9740-8684-724D48AA90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4806" y="4220088"/>
            <a:ext cx="5598000" cy="365125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45F1F36-FFA8-D84F-AF16-1EB87F278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E861-7691-5C47-8CD7-83D6B6E3C4FC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9DDEDA-B849-FA42-9F5B-E9220FC2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840DF7-A535-684B-B22D-A476C725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E5827B-BAFB-5145-AA6A-B90EA9B8602A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64C345FF-E403-764A-8FDE-9E5C959CC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C0D8F9C-F010-8B42-973B-83C0332FB3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14806" y="2825737"/>
            <a:ext cx="7507556" cy="1310400"/>
          </a:xfrm>
        </p:spPr>
        <p:txBody>
          <a:bodyPr anchor="b" anchorCtr="0"/>
          <a:lstStyle/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DAC5BC-2A0F-E04C-B66D-CDD5B88B78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8824" y="1199806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6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35267-D6CF-AF4B-A67D-0DF86F8E5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85D44-2B9E-284A-B2A0-063057A0E642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4812A69-D3A9-464E-B9BA-3DC8AFDE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AECF44-5D25-7045-96B3-0F7A2749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E0F5E09-DE4F-594B-A169-4119F31C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841248"/>
            <a:ext cx="7200000" cy="1157611"/>
          </a:xfrm>
        </p:spPr>
        <p:txBody>
          <a:bodyPr anchor="b" anchorCtr="0"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9" name="Platshållare för innehåll 12">
            <a:extLst>
              <a:ext uri="{FF2B5EF4-FFF2-40B4-BE49-F238E27FC236}">
                <a16:creationId xmlns:a16="http://schemas.microsoft.com/office/drawing/2014/main" id="{F80C3969-9B0D-7A44-89F5-6763967198C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96344" y="2121408"/>
            <a:ext cx="7199312" cy="3822192"/>
          </a:xfrm>
        </p:spPr>
        <p:txBody>
          <a:bodyPr/>
          <a:lstStyle>
            <a:lvl1pPr marL="252000" indent="-252000"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F09CEEA-847C-2043-A4F1-7B9932ACDD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0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D21E-4B9C-BD48-83ED-687125A0AAC2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573ED106-44D1-F449-80BC-68E0126F011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2905" y="902208"/>
            <a:ext cx="4140001" cy="90562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6" name="Platshållare för text 4">
            <a:extLst>
              <a:ext uri="{FF2B5EF4-FFF2-40B4-BE49-F238E27FC236}">
                <a16:creationId xmlns:a16="http://schemas.microsoft.com/office/drawing/2014/main" id="{99AEC935-79E3-2843-94CD-615F5137769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2905" y="902207"/>
            <a:ext cx="4140000" cy="90966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08DC353-D64A-9D49-8B6E-DFAE9749D67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205318DB-871B-1E42-8F2A-0A02A56687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2905" y="1920240"/>
            <a:ext cx="4140000" cy="4035552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A3FEF5E-474F-A940-9A55-DBD8F289E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1227-0980-2342-BDA6-5F46F300C73E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0011" y="0"/>
            <a:ext cx="6091989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82744ED-6FA4-E54E-B65A-8A9358E5D8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3053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8BC15B31-3089-B549-AE64-95F41A88CFA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03053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30261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9">
            <a:extLst>
              <a:ext uri="{FF2B5EF4-FFF2-40B4-BE49-F238E27FC236}">
                <a16:creationId xmlns:a16="http://schemas.microsoft.com/office/drawing/2014/main" id="{B87CA53C-800B-AA46-9124-5E70B81F16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81"/>
            <a:ext cx="6096000" cy="6638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29564CE-DC24-6041-8BB7-24FAA25D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02EEAD-AAEB-B84E-B58A-75801BA94065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A10028C-1658-7F46-8F87-BD9D1B83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FD359D7-76BD-2940-B999-8CCF37D9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7611ABB-245A-1445-9549-18C63A8A97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74669" y="957071"/>
            <a:ext cx="4140001" cy="938976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F3881505-801A-CF46-9A03-4C38C97D7D9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7074669" y="2036065"/>
            <a:ext cx="4140000" cy="3864864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90522CC-FB96-C64D-BFBE-B04A035F5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0464" y="298070"/>
            <a:ext cx="1359322" cy="39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9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3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12FE204-E013-164A-9596-E26239A8033C}"/>
              </a:ext>
            </a:extLst>
          </p:cNvPr>
          <p:cNvSpPr/>
          <p:nvPr userDrawn="1"/>
        </p:nvSpPr>
        <p:spPr>
          <a:xfrm>
            <a:off x="0" y="0"/>
            <a:ext cx="12192000" cy="68644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DAD6AA-0BDF-9B40-8197-BA520FBB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FD92-0042-5849-AD0A-23053CF45239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67CCA8-5EF0-764B-98D5-B0E7BC40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6F7F06D-B500-D24F-AAA0-95DB4934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B70A0-377B-6347-BEEC-1C25D9BB7174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9AFC66B1-5EB2-4B44-92F2-A6C2F1A0DA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73035" y="1683772"/>
            <a:ext cx="6245929" cy="1310400"/>
          </a:xfrm>
        </p:spPr>
        <p:txBody>
          <a:bodyPr anchor="b">
            <a:noAutofit/>
          </a:bodyPr>
          <a:lstStyle>
            <a:lvl1pPr algn="ctr">
              <a:defRPr sz="4400" b="1"/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F7DF2284-8F88-1D40-AA3B-95002879D1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73035" y="3120959"/>
            <a:ext cx="6245929" cy="365125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6FEDC40-1CAC-FF48-8957-2F07AB874DA2}"/>
              </a:ext>
            </a:extLst>
          </p:cNvPr>
          <p:cNvSpPr/>
          <p:nvPr userDrawn="1"/>
        </p:nvSpPr>
        <p:spPr>
          <a:xfrm>
            <a:off x="4481" y="5872864"/>
            <a:ext cx="12192000" cy="98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80219515-FE91-9344-AE3F-03B7DE29CB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718" y="6017168"/>
            <a:ext cx="11184711" cy="69024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A3603165-AFFF-5A41-AA30-6EF9FA2594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4347" y="4264393"/>
            <a:ext cx="2843304" cy="83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0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1151466" y="1566340"/>
            <a:ext cx="10871200" cy="4525963"/>
          </a:xfrm>
          <a:prstGeom prst="rect">
            <a:avLst/>
          </a:prstGeom>
        </p:spPr>
        <p:txBody>
          <a:bodyPr/>
          <a:lstStyle>
            <a:lvl1pPr marL="571500" indent="-571500" algn="l">
              <a:buFont typeface="Arial" charset="0"/>
              <a:buChar char="•"/>
              <a:defRPr sz="2400">
                <a:latin typeface="Verdana" charset="0"/>
                <a:ea typeface="Verdana" charset="0"/>
                <a:cs typeface="Verdana" charset="0"/>
              </a:defRPr>
            </a:lvl1pPr>
            <a:lvl3pPr algn="l">
              <a:defRPr/>
            </a:lvl3pPr>
          </a:lstStyle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1151466" y="501026"/>
            <a:ext cx="10814755" cy="94350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4619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E5065FE-EF68-B143-BB95-E412486E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E2A5BD-7E68-D841-B1F1-6A7043D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E07796-DCBE-6E4F-B796-61D6AF9213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79576" y="6485426"/>
            <a:ext cx="1045464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A6920204-227C-CE45-A747-B8F9D59A1873}" type="datetime1">
              <a:rPr lang="sv-SE" smtClean="0"/>
              <a:t>2022-01-08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377C0EA-6AAF-4C47-929A-2EBF2DDC5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0" y="6485426"/>
            <a:ext cx="3017520" cy="122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AEB3BD-C2FB-AE41-A0C9-A72BE3544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61432" y="6484709"/>
            <a:ext cx="667512" cy="12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77AB70A0-377B-6347-BEEC-1C25D9BB717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047A1EB-4259-3348-BF98-567C98640325}"/>
              </a:ext>
            </a:extLst>
          </p:cNvPr>
          <p:cNvSpPr/>
          <p:nvPr userDrawn="1"/>
        </p:nvSpPr>
        <p:spPr>
          <a:xfrm>
            <a:off x="0" y="6638693"/>
            <a:ext cx="1219200" cy="22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ABC8234-AF03-A348-8C21-686FCA070924}"/>
              </a:ext>
            </a:extLst>
          </p:cNvPr>
          <p:cNvSpPr/>
          <p:nvPr userDrawn="1"/>
        </p:nvSpPr>
        <p:spPr>
          <a:xfrm>
            <a:off x="1219200" y="6638693"/>
            <a:ext cx="1219200" cy="2262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9D9ACE6-DBA7-F746-B736-E9B38199DF26}"/>
              </a:ext>
            </a:extLst>
          </p:cNvPr>
          <p:cNvSpPr/>
          <p:nvPr userDrawn="1"/>
        </p:nvSpPr>
        <p:spPr>
          <a:xfrm>
            <a:off x="2438400" y="6638693"/>
            <a:ext cx="1219200" cy="226210"/>
          </a:xfrm>
          <a:prstGeom prst="rect">
            <a:avLst/>
          </a:prstGeom>
          <a:solidFill>
            <a:srgbClr val="E5A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6B70056-09D5-E749-BB35-E2AB4E14DA16}"/>
              </a:ext>
            </a:extLst>
          </p:cNvPr>
          <p:cNvSpPr/>
          <p:nvPr userDrawn="1"/>
        </p:nvSpPr>
        <p:spPr>
          <a:xfrm>
            <a:off x="3657600" y="6638693"/>
            <a:ext cx="1219200" cy="22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47EF725-4AD2-2D4F-B8CC-9A900B860997}"/>
              </a:ext>
            </a:extLst>
          </p:cNvPr>
          <p:cNvSpPr/>
          <p:nvPr userDrawn="1"/>
        </p:nvSpPr>
        <p:spPr>
          <a:xfrm>
            <a:off x="4876800" y="6638693"/>
            <a:ext cx="1219200" cy="22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B9F80AA-58CF-034F-960D-EB72AC9BAD82}"/>
              </a:ext>
            </a:extLst>
          </p:cNvPr>
          <p:cNvSpPr/>
          <p:nvPr userDrawn="1"/>
        </p:nvSpPr>
        <p:spPr>
          <a:xfrm>
            <a:off x="6096000" y="6638693"/>
            <a:ext cx="1219200" cy="226210"/>
          </a:xfrm>
          <a:prstGeom prst="rect">
            <a:avLst/>
          </a:prstGeom>
          <a:solidFill>
            <a:srgbClr val="3B5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0F92766-98A8-6845-816E-FCA4DC797E11}"/>
              </a:ext>
            </a:extLst>
          </p:cNvPr>
          <p:cNvSpPr/>
          <p:nvPr userDrawn="1"/>
        </p:nvSpPr>
        <p:spPr>
          <a:xfrm>
            <a:off x="7315200" y="6638693"/>
            <a:ext cx="1219200" cy="226210"/>
          </a:xfrm>
          <a:prstGeom prst="rect">
            <a:avLst/>
          </a:prstGeom>
          <a:solidFill>
            <a:srgbClr val="79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D28C89A-ABD1-4645-A3E2-7B29609D3F1B}"/>
              </a:ext>
            </a:extLst>
          </p:cNvPr>
          <p:cNvSpPr/>
          <p:nvPr userDrawn="1"/>
        </p:nvSpPr>
        <p:spPr>
          <a:xfrm>
            <a:off x="8534400" y="6638693"/>
            <a:ext cx="1219200" cy="226210"/>
          </a:xfrm>
          <a:prstGeom prst="rect">
            <a:avLst/>
          </a:prstGeom>
          <a:solidFill>
            <a:srgbClr val="5D7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896A6E6-62BC-E347-9161-363D5F21487B}"/>
              </a:ext>
            </a:extLst>
          </p:cNvPr>
          <p:cNvSpPr/>
          <p:nvPr userDrawn="1"/>
        </p:nvSpPr>
        <p:spPr>
          <a:xfrm>
            <a:off x="9753600" y="6638693"/>
            <a:ext cx="1219200" cy="2262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02FAA5-5874-784C-A133-E59B01CEA654}"/>
              </a:ext>
            </a:extLst>
          </p:cNvPr>
          <p:cNvSpPr/>
          <p:nvPr userDrawn="1"/>
        </p:nvSpPr>
        <p:spPr>
          <a:xfrm>
            <a:off x="10972800" y="6638693"/>
            <a:ext cx="1219200" cy="22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604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fam.se/foreningen/metoder-forbattringsarbete/" TargetMode="External"/><Relationship Id="rId2" Type="http://schemas.openxmlformats.org/officeDocument/2006/relationships/hyperlink" Target="http://sfam.se/nationella-kvalitetsdaga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r.se/primarvardskvalite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lus.rjl.se/infopage.jsf?nodeId=43171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rjl.se/infopage.jsf?nodeId=43171" TargetMode="External"/><Relationship Id="rId2" Type="http://schemas.openxmlformats.org/officeDocument/2006/relationships/hyperlink" Target="https://plus.rjl.se/infopage.jsf?nodeId=43807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plus.rjl.se/infopage.jsf?nodeId=4314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ringla.nu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qrcstockholm.se/patientsamverkan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F2EFE83-3D61-4EDB-A267-ED48CF8F5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  <a:r>
              <a:rPr lang="sv-SE" sz="4400" dirty="0">
                <a:latin typeface="Calibri" panose="020F0502020204030204" pitchFamily="34" charset="0"/>
                <a:cs typeface="Calibri" panose="020F0502020204030204" pitchFamily="34" charset="0"/>
              </a:rPr>
              <a:t> del 4</a:t>
            </a:r>
            <a:br>
              <a:rPr lang="sv-SE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4400" dirty="0">
                <a:latin typeface="Calibri" panose="020F0502020204030204" pitchFamily="34" charset="0"/>
                <a:cs typeface="Calibri" panose="020F0502020204030204" pitchFamily="34" charset="0"/>
              </a:rPr>
              <a:t>Förbättringsarbete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79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26974F-448B-4E5F-86F2-899EAA5FF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0671" y="902208"/>
            <a:ext cx="9699674" cy="905620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3600" dirty="0"/>
              <a:t>Svensk Förening för </a:t>
            </a:r>
            <a:r>
              <a:rPr lang="sv-SE" sz="3600" dirty="0" err="1"/>
              <a:t>AllmänMedicin</a:t>
            </a:r>
            <a:r>
              <a:rPr lang="sv-SE" sz="3600" dirty="0"/>
              <a:t> - SFAM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6811B6-C666-40D6-9FF3-8ED434AADA4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70671" y="1920240"/>
            <a:ext cx="5929532" cy="4035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SFAM har gjort ett antal </a:t>
            </a:r>
            <a:r>
              <a:rPr lang="sv-SE" dirty="0" err="1">
                <a:latin typeface="Calibri" panose="020F0502020204030204" pitchFamily="34" charset="0"/>
                <a:cs typeface="Calibri" panose="020F0502020204030204" pitchFamily="34" charset="0"/>
              </a:rPr>
              <a:t>poddar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 om olika allmänmedicinska områden, där flera handlar om förbättringsarbete. Sök på ”</a:t>
            </a:r>
            <a:r>
              <a:rPr lang="sv-SE" i="1" dirty="0">
                <a:latin typeface="Calibri" panose="020F0502020204030204" pitchFamily="34" charset="0"/>
                <a:cs typeface="Calibri" panose="020F0502020204030204" pitchFamily="34" charset="0"/>
              </a:rPr>
              <a:t>SFAM”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 SFAM finns Kvalitet- och patientsäkerhetsrådet, som årligen anordnar Nationella kvalitetsdagen för primärvård, där goda exempel på förbättringsarbeten presenteras. Hittas på: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http://sfam.se/nationella-kvalitetsdagar/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Rådet har även samlat metoder för förbättringsarbete: </a:t>
            </a: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http://sfam.se/foreningen/metoder-forbattringsarbete/</a:t>
            </a:r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EE945C8-45AD-4E46-AED9-196210E6B0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3" t="11873" r="11864" b="8752"/>
          <a:stretch/>
        </p:blipFill>
        <p:spPr>
          <a:xfrm>
            <a:off x="7028492" y="2272753"/>
            <a:ext cx="4140000" cy="2312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643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C40CAD8-1484-4681-81C3-504CC976C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502" y="1745916"/>
            <a:ext cx="8708994" cy="1683084"/>
          </a:xfrm>
        </p:spPr>
        <p:txBody>
          <a:bodyPr/>
          <a:lstStyle/>
          <a:p>
            <a:r>
              <a:rPr lang="sv-SE" dirty="0">
                <a:hlinkClick r:id="rId2"/>
              </a:rPr>
              <a:t>www.skr.se/primarvardskvalitet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350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EBB2BB7-B6F3-434F-A41A-57B0BA95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6" y="1566340"/>
            <a:ext cx="10285568" cy="4525963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Förbättringsarbete kräver tid (en grupp behöver ses regelbundet) och systematik (gärna enligt någon metod, t.ex. förbättringstrappan där man kartlägger, sätter mål, testar idéer, mäter och sen implementerar) 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endParaRPr lang="sv-SE" sz="2400" dirty="0">
              <a:latin typeface="Calibri" panose="020F0502020204030204" pitchFamily="34" charset="0"/>
              <a:cs typeface="Calibri" panose="020F0502020204030204" pitchFamily="34" charset="0"/>
              <a:extLst>
                <a:ext uri="http://customooxmlschemas.google.com/">
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</a:ext>
              </a:extLst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Viktiga frågor är: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Har alla inblandade/berörda varit med i diskussionen?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Ska vi bjuda in fler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? Patienter? </a:t>
            </a:r>
            <a:r>
              <a:rPr lang="sv-S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 vårdenhetschefen sagt ja till arbetet?</a:t>
            </a: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endParaRPr lang="sv-S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Arbeta enligt PGSA (förbättringshjulet Planera - Göra - Studera - Agera som testar idéer i liten skala och utvärderar). Läs mer </a:t>
            </a:r>
            <a:r>
              <a:rPr lang="sv-S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på  </a:t>
            </a:r>
            <a:r>
              <a:rPr lang="sv-SE" altLang="sv-S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https://plus.rjl.se/infopage.jsf?nodeId=43171</a:t>
            </a:r>
            <a:r>
              <a:rPr lang="sv-SE" altLang="sv-S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CB21FD4-A2D4-4D23-9BEF-86710FE6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Förbättringsarbete – övergripande nivå</a:t>
            </a:r>
          </a:p>
        </p:txBody>
      </p:sp>
    </p:spTree>
    <p:extLst>
      <p:ext uri="{BB962C8B-B14F-4D97-AF65-F5344CB8AC3E}">
        <p14:creationId xmlns:p14="http://schemas.microsoft.com/office/powerpoint/2010/main" val="348510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2637335-7BE2-4567-A010-31443C83A12D}"/>
              </a:ext>
            </a:extLst>
          </p:cNvPr>
          <p:cNvSpPr/>
          <p:nvPr/>
        </p:nvSpPr>
        <p:spPr>
          <a:xfrm>
            <a:off x="1242906" y="2409986"/>
            <a:ext cx="9364134" cy="2038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000"/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FEBB2BB7-B6F3-434F-A41A-57B0BA958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906" y="1974304"/>
            <a:ext cx="10285568" cy="3687942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Diskutera - utifrån de diagram vi tittat på: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Behöver vi titta i journaler för enskilda patienter som har avvikande resultat? Vem ansvarar? 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Behöver vi kontakta enskilda patienter? </a:t>
            </a:r>
            <a:b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 sz="2800" dirty="0">
                <a:latin typeface="Calibri" panose="020F0502020204030204" pitchFamily="34" charset="0"/>
                <a:cs typeface="Calibri" panose="020F0502020204030204" pitchFamily="34" charset="0"/>
              </a:rPr>
              <a:t>Vem ansvarar?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CB21FD4-A2D4-4D23-9BEF-86710FE6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Förbättringsarbete – enskilda patienter</a:t>
            </a:r>
          </a:p>
        </p:txBody>
      </p:sp>
    </p:spTree>
    <p:extLst>
      <p:ext uri="{BB962C8B-B14F-4D97-AF65-F5344CB8AC3E}">
        <p14:creationId xmlns:p14="http://schemas.microsoft.com/office/powerpoint/2010/main" val="419271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3"/>
          <p:cNvSpPr txBox="1">
            <a:spLocks noGrp="1"/>
          </p:cNvSpPr>
          <p:nvPr>
            <p:ph type="body" idx="1"/>
          </p:nvPr>
        </p:nvSpPr>
        <p:spPr>
          <a:xfrm>
            <a:off x="206477" y="1825625"/>
            <a:ext cx="1114732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0698128"/>
              </p:ext>
            </p:extLst>
          </p:nvPr>
        </p:nvGraphicFramePr>
        <p:xfrm>
          <a:off x="937260" y="888544"/>
          <a:ext cx="10416540" cy="537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ubrik 1">
            <a:extLst>
              <a:ext uri="{FF2B5EF4-FFF2-40B4-BE49-F238E27FC236}">
                <a16:creationId xmlns:a16="http://schemas.microsoft.com/office/drawing/2014/main" id="{136F52D9-BCAF-430B-B092-6EF18F90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66" y="391082"/>
            <a:ext cx="7200000" cy="1157611"/>
          </a:xfrm>
        </p:spPr>
        <p:txBody>
          <a:bodyPr/>
          <a:lstStyle/>
          <a:p>
            <a:r>
              <a:rPr lang="sv-SE" sz="3600" dirty="0">
                <a:solidFill>
                  <a:schemeClr val="accent1"/>
                </a:solidFill>
              </a:rPr>
              <a:t>Fortsättning?</a:t>
            </a:r>
          </a:p>
        </p:txBody>
      </p:sp>
    </p:spTree>
    <p:extLst>
      <p:ext uri="{BB962C8B-B14F-4D97-AF65-F5344CB8AC3E}">
        <p14:creationId xmlns:p14="http://schemas.microsoft.com/office/powerpoint/2010/main" val="48966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9A292A0-823C-4900-8B9E-A3A9AA00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010" y="2642858"/>
            <a:ext cx="10237822" cy="1310400"/>
          </a:xfrm>
        </p:spPr>
        <p:txBody>
          <a:bodyPr/>
          <a:lstStyle/>
          <a:p>
            <a:r>
              <a:rPr lang="sv-SE" sz="5400" dirty="0">
                <a:latin typeface="Calibri" panose="020F0502020204030204" pitchFamily="34" charset="0"/>
                <a:cs typeface="Calibri" panose="020F0502020204030204" pitchFamily="34" charset="0"/>
              </a:rPr>
              <a:t>Tips på verktyg som stöd i förbättringsarbetet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28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CAA6C0-9AE7-462F-81B2-27A95096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2962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På Region Jönköpings webb finns flera verktyg för förbättringsarbete med korta förklaringar. Titta t ex på:</a:t>
            </a: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Förbättringsmodellen </a:t>
            </a:r>
            <a:r>
              <a:rPr lang="sv-SE" sz="12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https://plus.rjl.se/infopage.jsf?nodeId=43807</a:t>
            </a:r>
            <a:endParaRPr lang="sv-SE" sz="12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PGSA –hjulet (Planera - Göra - Studera - Agera) </a:t>
            </a:r>
            <a:r>
              <a:rPr lang="sv-SE" sz="12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https://plus.rjl.se/infopage.jsf?nodeId=43171</a:t>
            </a:r>
            <a:endParaRPr lang="sv-SE" sz="12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Fiskbensdiagram </a:t>
            </a:r>
            <a:r>
              <a:rPr lang="sv-SE" sz="12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https://plus.rjl.se/infopage.jsf?nodeId=43145</a:t>
            </a:r>
            <a:endParaRPr lang="sv-SE" sz="12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v-SE" sz="12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134E87-80F9-4B30-ADEA-FB1ED52864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4201" y="626647"/>
            <a:ext cx="3384162" cy="586622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CC42FEB-2CB9-48D8-89BB-611437870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440" y="4480559"/>
            <a:ext cx="4435382" cy="2124857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09842BAE-C160-4A96-8574-43D4DC308074}"/>
              </a:ext>
            </a:extLst>
          </p:cNvPr>
          <p:cNvSpPr txBox="1">
            <a:spLocks/>
          </p:cNvSpPr>
          <p:nvPr/>
        </p:nvSpPr>
        <p:spPr>
          <a:xfrm>
            <a:off x="838200" y="491552"/>
            <a:ext cx="7011571" cy="9056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PGSA-hjulet och andra verktyg</a:t>
            </a:r>
          </a:p>
        </p:txBody>
      </p:sp>
    </p:spTree>
    <p:extLst>
      <p:ext uri="{BB962C8B-B14F-4D97-AF65-F5344CB8AC3E}">
        <p14:creationId xmlns:p14="http://schemas.microsoft.com/office/powerpoint/2010/main" val="76645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3BF2E44-E626-4C9A-8913-9D4B69094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216" y="624199"/>
            <a:ext cx="8718627" cy="905620"/>
          </a:xfrm>
        </p:spPr>
        <p:txBody>
          <a:bodyPr/>
          <a:lstStyle/>
          <a:p>
            <a:r>
              <a:rPr lang="sv-SE" sz="3300" dirty="0">
                <a:latin typeface="+mj-lt"/>
                <a:ea typeface="+mj-ea"/>
                <a:cs typeface="+mj-cs"/>
              </a:rPr>
              <a:t>Prioritera vilka förbättringsidéer ni ska prova först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801858" y="1920240"/>
            <a:ext cx="5121047" cy="403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Prova att tänka utifrån koordinatsystemet här bredvid </a:t>
            </a:r>
          </a:p>
          <a:p>
            <a:pPr indent="-25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Fundera över vilka idéer som kräver liten respektive stor insats och som skulle ge liten respektive stor effekt</a:t>
            </a:r>
          </a:p>
          <a:p>
            <a:pPr indent="-25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Ett sätt är att rita upp på tavlan och låta alla deltagare markera var de olika idéerna passar in</a:t>
            </a:r>
          </a:p>
        </p:txBody>
      </p:sp>
      <p:pic>
        <p:nvPicPr>
          <p:cNvPr id="15" name="Picture 2" descr="https://lh3.googleusercontent.com/2LdiAQjLPn--VPqBIdjNkh430skrFhJL9NV9NnD6-p0jra1iprNwFB1ZDnHTtRGgohl59DqSD8CCObdVmqGtzGDbbs5GLAWavYXSx7XM7kNgzaxKSHkXvIjlZ5kUfPUUQ7MHmw">
            <a:extLst>
              <a:ext uri="{FF2B5EF4-FFF2-40B4-BE49-F238E27FC236}">
                <a16:creationId xmlns:a16="http://schemas.microsoft.com/office/drawing/2014/main" id="{DD7E7B22-6A56-44E7-92E4-13B41CD25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2905" y="1966341"/>
            <a:ext cx="4140000" cy="39433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tshållare för innehåll 2"/>
          <p:cNvSpPr txBox="1">
            <a:spLocks/>
          </p:cNvSpPr>
          <p:nvPr/>
        </p:nvSpPr>
        <p:spPr>
          <a:xfrm>
            <a:off x="664233" y="2575775"/>
            <a:ext cx="4384286" cy="3658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198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4A42905E-0DB7-4889-98BC-15EF6CF1A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8079" y="529414"/>
            <a:ext cx="7860499" cy="905620"/>
          </a:xfrm>
        </p:spPr>
        <p:txBody>
          <a:bodyPr/>
          <a:lstStyle/>
          <a:p>
            <a:r>
              <a:rPr lang="en-US" sz="3600" dirty="0" err="1"/>
              <a:t>Vad</a:t>
            </a:r>
            <a:r>
              <a:rPr lang="en-US" sz="3600" dirty="0"/>
              <a:t> </a:t>
            </a:r>
            <a:r>
              <a:rPr lang="en-US" sz="3600" dirty="0" err="1"/>
              <a:t>har</a:t>
            </a:r>
            <a:r>
              <a:rPr lang="en-US" sz="3600" dirty="0"/>
              <a:t> </a:t>
            </a:r>
            <a:r>
              <a:rPr lang="en-US" sz="3600" dirty="0" err="1"/>
              <a:t>andra</a:t>
            </a:r>
            <a:r>
              <a:rPr lang="en-US" sz="3600" dirty="0"/>
              <a:t> </a:t>
            </a:r>
            <a:r>
              <a:rPr lang="en-US" sz="3600" dirty="0" err="1"/>
              <a:t>gjort</a:t>
            </a:r>
            <a:r>
              <a:rPr lang="en-US" sz="3600" dirty="0"/>
              <a:t> - Ringla.nu</a:t>
            </a: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>
          <a:xfrm>
            <a:off x="808892" y="1920240"/>
            <a:ext cx="5114013" cy="403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www.ringla.nu</a:t>
            </a:r>
            <a:r>
              <a:rPr lang="sv-SE" sz="2000" dirty="0"/>
              <a:t> kan du följa vad andra har gjort för att förbättra vården för sina patienter</a:t>
            </a:r>
          </a:p>
          <a:p>
            <a:pPr indent="-25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/>
              <a:t>Sök t ex på ”Primärvård” i sökrutan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23709" r="18586" b="1"/>
          <a:stretch/>
        </p:blipFill>
        <p:spPr>
          <a:xfrm>
            <a:off x="6282905" y="1920240"/>
            <a:ext cx="4140000" cy="40355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887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9FE079B-EDD9-45D1-90A1-8D2585ED68BE}"/>
              </a:ext>
            </a:extLst>
          </p:cNvPr>
          <p:cNvSpPr txBox="1">
            <a:spLocks/>
          </p:cNvSpPr>
          <p:nvPr/>
        </p:nvSpPr>
        <p:spPr>
          <a:xfrm>
            <a:off x="1237957" y="599753"/>
            <a:ext cx="9397279" cy="909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v-SE" sz="3600" b="1" kern="120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Patienten – den viktigaste medspelaren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3"/>
          </p:nvPr>
        </p:nvSpPr>
        <p:spPr>
          <a:xfrm>
            <a:off x="1237957" y="1920240"/>
            <a:ext cx="4684948" cy="40355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På </a:t>
            </a:r>
            <a:r>
              <a:rPr lang="sv-S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QRC:s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 (Kvalitetsregistercentrum Stockholm-Gotland) hemsida, 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Qrcstockholm.se</a:t>
            </a:r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, finns stöd och tips på hur man kan förbättra vården tillsammans med patienterna, något som man ibland glömmer bort i förbättringsarbetet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095" y="2035234"/>
            <a:ext cx="4911088" cy="24923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95906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gen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079"/>
      </a:accent1>
      <a:accent2>
        <a:srgbClr val="71B3A7"/>
      </a:accent2>
      <a:accent3>
        <a:srgbClr val="5D287F"/>
      </a:accent3>
      <a:accent4>
        <a:srgbClr val="DFA18D"/>
      </a:accent4>
      <a:accent5>
        <a:srgbClr val="EFCD30"/>
      </a:accent5>
      <a:accent6>
        <a:srgbClr val="D3CDB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vardsKvalitet och professionsföreningarna_korr4" id="{0622CD03-646A-464B-A0B7-107415F1D3AE}" vid="{9DA69854-CB91-684A-B2C4-0C27E53284D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12789</TotalTime>
  <Words>478</Words>
  <Application>Microsoft Office PowerPoint</Application>
  <PresentationFormat>Bredbild</PresentationFormat>
  <Paragraphs>45</Paragraphs>
  <Slides>11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Verdana</vt:lpstr>
      <vt:lpstr>1_Office-tema</vt:lpstr>
      <vt:lpstr>FoKUS del 4 Förbättringsarbete</vt:lpstr>
      <vt:lpstr>Förbättringsarbete – övergripande nivå</vt:lpstr>
      <vt:lpstr>Förbättringsarbete – enskilda patienter</vt:lpstr>
      <vt:lpstr>Fortsättning?</vt:lpstr>
      <vt:lpstr>Tips på verktyg som stöd i förbättringsarbetet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www.skr.se/primarvardskvalitet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Eva Arvidsson</dc:creator>
  <cp:lastModifiedBy>Gäre Arvidsson Stina</cp:lastModifiedBy>
  <cp:revision>130</cp:revision>
  <dcterms:created xsi:type="dcterms:W3CDTF">2021-01-29T23:02:51Z</dcterms:created>
  <dcterms:modified xsi:type="dcterms:W3CDTF">2022-01-08T15:51:59Z</dcterms:modified>
</cp:coreProperties>
</file>