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414" r:id="rId2"/>
    <p:sldId id="415" r:id="rId3"/>
    <p:sldId id="362" r:id="rId4"/>
    <p:sldId id="396" r:id="rId5"/>
    <p:sldId id="310" r:id="rId6"/>
    <p:sldId id="400"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33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1" autoAdjust="0"/>
    <p:restoredTop sz="94755" autoAdjust="0"/>
  </p:normalViewPr>
  <p:slideViewPr>
    <p:cSldViewPr snapToGrid="0">
      <p:cViewPr varScale="1">
        <p:scale>
          <a:sx n="86" d="100"/>
          <a:sy n="86" d="100"/>
        </p:scale>
        <p:origin x="869" y="58"/>
      </p:cViewPr>
      <p:guideLst/>
    </p:cSldViewPr>
  </p:slideViewPr>
  <p:notesTextViewPr>
    <p:cViewPr>
      <p:scale>
        <a:sx n="1" d="1"/>
        <a:sy n="1" d="1"/>
      </p:scale>
      <p:origin x="0" y="0"/>
    </p:cViewPr>
  </p:notesTextViewPr>
  <p:sorterViewPr>
    <p:cViewPr>
      <p:scale>
        <a:sx n="70" d="100"/>
        <a:sy n="70" d="100"/>
      </p:scale>
      <p:origin x="0" y="-35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756C5-FCB4-4950-966A-516EC27673E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sv-SE"/>
        </a:p>
      </dgm:t>
    </dgm:pt>
    <dgm:pt modelId="{AB5D1719-C525-4A84-8792-5BA4DBDD6A50}">
      <dgm:prSet phldrT="[Text]"/>
      <dgm:spPr/>
      <dgm:t>
        <a:bodyPr/>
        <a:lstStyle/>
        <a:p>
          <a:r>
            <a:rPr lang="sv-SE" dirty="0"/>
            <a:t>Vem ansvarar för vad?</a:t>
          </a:r>
        </a:p>
      </dgm:t>
    </dgm:pt>
    <dgm:pt modelId="{BCE5BF46-DBDB-40C4-A6CD-7040844ABF30}" type="parTrans" cxnId="{064CE70E-C808-4FFF-925F-68FE474416CF}">
      <dgm:prSet/>
      <dgm:spPr/>
      <dgm:t>
        <a:bodyPr/>
        <a:lstStyle/>
        <a:p>
          <a:endParaRPr lang="sv-SE"/>
        </a:p>
      </dgm:t>
    </dgm:pt>
    <dgm:pt modelId="{C9929986-CB21-44C9-83D7-D256C0A22DEC}" type="sibTrans" cxnId="{064CE70E-C808-4FFF-925F-68FE474416CF}">
      <dgm:prSet/>
      <dgm:spPr/>
      <dgm:t>
        <a:bodyPr/>
        <a:lstStyle/>
        <a:p>
          <a:endParaRPr lang="sv-SE"/>
        </a:p>
      </dgm:t>
    </dgm:pt>
    <dgm:pt modelId="{15E30BF4-10DA-4B31-B1B6-24CB3512B039}">
      <dgm:prSet phldrT="[Text]"/>
      <dgm:spPr/>
      <dgm:t>
        <a:bodyPr/>
        <a:lstStyle/>
        <a:p>
          <a:r>
            <a:rPr lang="sv-SE" dirty="0"/>
            <a:t>Vad bestämde vi?</a:t>
          </a:r>
        </a:p>
      </dgm:t>
    </dgm:pt>
    <dgm:pt modelId="{81BD522C-9F9B-48B9-A847-30217D1C923A}" type="parTrans" cxnId="{5BA45F97-CBBB-4FD7-ABD7-C78ACB353F98}">
      <dgm:prSet/>
      <dgm:spPr/>
      <dgm:t>
        <a:bodyPr/>
        <a:lstStyle/>
        <a:p>
          <a:endParaRPr lang="sv-SE"/>
        </a:p>
      </dgm:t>
    </dgm:pt>
    <dgm:pt modelId="{1B3FD0DB-513B-43FF-AB47-25A6DAA3FC2D}" type="sibTrans" cxnId="{5BA45F97-CBBB-4FD7-ABD7-C78ACB353F98}">
      <dgm:prSet/>
      <dgm:spPr/>
      <dgm:t>
        <a:bodyPr/>
        <a:lstStyle/>
        <a:p>
          <a:endParaRPr lang="sv-SE"/>
        </a:p>
      </dgm:t>
    </dgm:pt>
    <dgm:pt modelId="{43CD2023-AD86-4F47-BA65-A9FE39D09BBA}">
      <dgm:prSet phldrT="[Text]"/>
      <dgm:spPr/>
      <dgm:t>
        <a:bodyPr/>
        <a:lstStyle/>
        <a:p>
          <a:r>
            <a:rPr lang="sv-SE" dirty="0"/>
            <a:t>Hur går vi vidare?</a:t>
          </a:r>
        </a:p>
      </dgm:t>
    </dgm:pt>
    <dgm:pt modelId="{3B45D16A-4127-405D-889E-B51997C65931}" type="sibTrans" cxnId="{43574D53-EAF8-4451-B2F4-5BA75E8B7137}">
      <dgm:prSet/>
      <dgm:spPr/>
      <dgm:t>
        <a:bodyPr/>
        <a:lstStyle/>
        <a:p>
          <a:endParaRPr lang="sv-SE"/>
        </a:p>
      </dgm:t>
    </dgm:pt>
    <dgm:pt modelId="{5745AC23-6C93-4994-B557-3B68B78BFC53}" type="parTrans" cxnId="{43574D53-EAF8-4451-B2F4-5BA75E8B7137}">
      <dgm:prSet/>
      <dgm:spPr/>
      <dgm:t>
        <a:bodyPr/>
        <a:lstStyle/>
        <a:p>
          <a:endParaRPr lang="sv-SE"/>
        </a:p>
      </dgm:t>
    </dgm:pt>
    <dgm:pt modelId="{4AEFC36C-FE69-48E7-B846-14E4E8798F72}">
      <dgm:prSet phldrT="[Text]"/>
      <dgm:spPr/>
      <dgm:t>
        <a:bodyPr/>
        <a:lstStyle/>
        <a:p>
          <a:r>
            <a:rPr lang="sv-SE" dirty="0"/>
            <a:t>Nästa möte?</a:t>
          </a:r>
        </a:p>
      </dgm:t>
    </dgm:pt>
    <dgm:pt modelId="{020011AC-777A-4211-A4E3-00F3CBAD9A38}" type="sibTrans" cxnId="{1F569E04-9973-42A5-93B1-A6E3AE121F62}">
      <dgm:prSet/>
      <dgm:spPr/>
      <dgm:t>
        <a:bodyPr/>
        <a:lstStyle/>
        <a:p>
          <a:endParaRPr lang="sv-SE"/>
        </a:p>
      </dgm:t>
    </dgm:pt>
    <dgm:pt modelId="{F84424A5-BBCB-4682-83A5-6E4F96D95730}" type="parTrans" cxnId="{1F569E04-9973-42A5-93B1-A6E3AE121F62}">
      <dgm:prSet/>
      <dgm:spPr/>
      <dgm:t>
        <a:bodyPr/>
        <a:lstStyle/>
        <a:p>
          <a:endParaRPr lang="sv-SE"/>
        </a:p>
      </dgm:t>
    </dgm:pt>
    <dgm:pt modelId="{AEC2C3C2-6844-4FA6-A493-C83149CA5EF4}" type="pres">
      <dgm:prSet presAssocID="{016756C5-FCB4-4950-966A-516EC27673E4}" presName="CompostProcess" presStyleCnt="0">
        <dgm:presLayoutVars>
          <dgm:dir/>
          <dgm:resizeHandles val="exact"/>
        </dgm:presLayoutVars>
      </dgm:prSet>
      <dgm:spPr/>
    </dgm:pt>
    <dgm:pt modelId="{2987D5C3-F007-4186-86E5-9F2454E55E11}" type="pres">
      <dgm:prSet presAssocID="{016756C5-FCB4-4950-966A-516EC27673E4}" presName="arrow" presStyleLbl="bgShp" presStyleIdx="0" presStyleCnt="1" custScaleX="117647" custLinFactNeighborX="-11143" custLinFactNeighborY="713"/>
      <dgm:spPr/>
    </dgm:pt>
    <dgm:pt modelId="{E96CD167-9D1C-47C2-91D8-82951C9B8E2E}" type="pres">
      <dgm:prSet presAssocID="{016756C5-FCB4-4950-966A-516EC27673E4}" presName="linearProcess" presStyleCnt="0"/>
      <dgm:spPr/>
    </dgm:pt>
    <dgm:pt modelId="{FEBA4348-410C-433C-B362-F2F7F6F0C2BB}" type="pres">
      <dgm:prSet presAssocID="{15E30BF4-10DA-4B31-B1B6-24CB3512B039}" presName="textNode" presStyleLbl="node1" presStyleIdx="0" presStyleCnt="4" custScaleX="62209" custLinFactNeighborX="-48853" custLinFactNeighborY="-979">
        <dgm:presLayoutVars>
          <dgm:bulletEnabled val="1"/>
        </dgm:presLayoutVars>
      </dgm:prSet>
      <dgm:spPr/>
    </dgm:pt>
    <dgm:pt modelId="{981B5000-8806-4CDE-A68C-81380C4DF246}" type="pres">
      <dgm:prSet presAssocID="{1B3FD0DB-513B-43FF-AB47-25A6DAA3FC2D}" presName="sibTrans" presStyleCnt="0"/>
      <dgm:spPr/>
    </dgm:pt>
    <dgm:pt modelId="{313463C3-9521-4EBC-80BE-49FCFA98BBA8}" type="pres">
      <dgm:prSet presAssocID="{43CD2023-AD86-4F47-BA65-A9FE39D09BBA}" presName="textNode" presStyleLbl="node1" presStyleIdx="1" presStyleCnt="4" custScaleX="62209" custLinFactNeighborX="-49304" custLinFactNeighborY="-2674">
        <dgm:presLayoutVars>
          <dgm:bulletEnabled val="1"/>
        </dgm:presLayoutVars>
      </dgm:prSet>
      <dgm:spPr/>
    </dgm:pt>
    <dgm:pt modelId="{4CCFEB96-D8DB-499B-AA38-934FE1FC8163}" type="pres">
      <dgm:prSet presAssocID="{3B45D16A-4127-405D-889E-B51997C65931}" presName="sibTrans" presStyleCnt="0"/>
      <dgm:spPr/>
    </dgm:pt>
    <dgm:pt modelId="{F5F2AF10-013B-41B3-A419-D2891588C189}" type="pres">
      <dgm:prSet presAssocID="{4AEFC36C-FE69-48E7-B846-14E4E8798F72}" presName="textNode" presStyleLbl="node1" presStyleIdx="2" presStyleCnt="4" custScaleX="62209" custLinFactX="59605" custLinFactNeighborX="100000" custLinFactNeighborY="-845">
        <dgm:presLayoutVars>
          <dgm:bulletEnabled val="1"/>
        </dgm:presLayoutVars>
      </dgm:prSet>
      <dgm:spPr/>
    </dgm:pt>
    <dgm:pt modelId="{1F817967-A8C7-47E9-AC35-0AD886827359}" type="pres">
      <dgm:prSet presAssocID="{020011AC-777A-4211-A4E3-00F3CBAD9A38}" presName="sibTrans" presStyleCnt="0"/>
      <dgm:spPr/>
    </dgm:pt>
    <dgm:pt modelId="{E1869645-4C30-41D6-AD2D-977DD48AD815}" type="pres">
      <dgm:prSet presAssocID="{AB5D1719-C525-4A84-8792-5BA4DBDD6A50}" presName="textNode" presStyleLbl="node1" presStyleIdx="3" presStyleCnt="4" custScaleX="63616" custLinFactX="-64559" custLinFactNeighborX="-100000" custLinFactNeighborY="-3588">
        <dgm:presLayoutVars>
          <dgm:bulletEnabled val="1"/>
        </dgm:presLayoutVars>
      </dgm:prSet>
      <dgm:spPr/>
    </dgm:pt>
  </dgm:ptLst>
  <dgm:cxnLst>
    <dgm:cxn modelId="{1F569E04-9973-42A5-93B1-A6E3AE121F62}" srcId="{016756C5-FCB4-4950-966A-516EC27673E4}" destId="{4AEFC36C-FE69-48E7-B846-14E4E8798F72}" srcOrd="2" destOrd="0" parTransId="{F84424A5-BBCB-4682-83A5-6E4F96D95730}" sibTransId="{020011AC-777A-4211-A4E3-00F3CBAD9A38}"/>
    <dgm:cxn modelId="{640B6507-507F-4926-B4FE-87661807BF42}" type="presOf" srcId="{4AEFC36C-FE69-48E7-B846-14E4E8798F72}" destId="{F5F2AF10-013B-41B3-A419-D2891588C189}" srcOrd="0" destOrd="0" presId="urn:microsoft.com/office/officeart/2005/8/layout/hProcess9"/>
    <dgm:cxn modelId="{064CE70E-C808-4FFF-925F-68FE474416CF}" srcId="{016756C5-FCB4-4950-966A-516EC27673E4}" destId="{AB5D1719-C525-4A84-8792-5BA4DBDD6A50}" srcOrd="3" destOrd="0" parTransId="{BCE5BF46-DBDB-40C4-A6CD-7040844ABF30}" sibTransId="{C9929986-CB21-44C9-83D7-D256C0A22DEC}"/>
    <dgm:cxn modelId="{67874F1C-2406-4161-B75D-304205703FBD}" type="presOf" srcId="{AB5D1719-C525-4A84-8792-5BA4DBDD6A50}" destId="{E1869645-4C30-41D6-AD2D-977DD48AD815}" srcOrd="0" destOrd="0" presId="urn:microsoft.com/office/officeart/2005/8/layout/hProcess9"/>
    <dgm:cxn modelId="{73B4FB5D-910E-43E9-B543-09635CDAD75E}" type="presOf" srcId="{43CD2023-AD86-4F47-BA65-A9FE39D09BBA}" destId="{313463C3-9521-4EBC-80BE-49FCFA98BBA8}" srcOrd="0" destOrd="0" presId="urn:microsoft.com/office/officeart/2005/8/layout/hProcess9"/>
    <dgm:cxn modelId="{22B46B6A-CF32-4592-ACF9-54F3AD89A48D}" type="presOf" srcId="{15E30BF4-10DA-4B31-B1B6-24CB3512B039}" destId="{FEBA4348-410C-433C-B362-F2F7F6F0C2BB}" srcOrd="0" destOrd="0" presId="urn:microsoft.com/office/officeart/2005/8/layout/hProcess9"/>
    <dgm:cxn modelId="{43574D53-EAF8-4451-B2F4-5BA75E8B7137}" srcId="{016756C5-FCB4-4950-966A-516EC27673E4}" destId="{43CD2023-AD86-4F47-BA65-A9FE39D09BBA}" srcOrd="1" destOrd="0" parTransId="{5745AC23-6C93-4994-B557-3B68B78BFC53}" sibTransId="{3B45D16A-4127-405D-889E-B51997C65931}"/>
    <dgm:cxn modelId="{5BA45F97-CBBB-4FD7-ABD7-C78ACB353F98}" srcId="{016756C5-FCB4-4950-966A-516EC27673E4}" destId="{15E30BF4-10DA-4B31-B1B6-24CB3512B039}" srcOrd="0" destOrd="0" parTransId="{81BD522C-9F9B-48B9-A847-30217D1C923A}" sibTransId="{1B3FD0DB-513B-43FF-AB47-25A6DAA3FC2D}"/>
    <dgm:cxn modelId="{34A1F0F1-5E4E-403D-962A-2D1A100376C4}" type="presOf" srcId="{016756C5-FCB4-4950-966A-516EC27673E4}" destId="{AEC2C3C2-6844-4FA6-A493-C83149CA5EF4}" srcOrd="0" destOrd="0" presId="urn:microsoft.com/office/officeart/2005/8/layout/hProcess9"/>
    <dgm:cxn modelId="{A9494652-86B4-4B40-828C-F4F54F22ADD8}" type="presParOf" srcId="{AEC2C3C2-6844-4FA6-A493-C83149CA5EF4}" destId="{2987D5C3-F007-4186-86E5-9F2454E55E11}" srcOrd="0" destOrd="0" presId="urn:microsoft.com/office/officeart/2005/8/layout/hProcess9"/>
    <dgm:cxn modelId="{4BF008B9-199D-4B2D-A977-84A6C74BC0F8}" type="presParOf" srcId="{AEC2C3C2-6844-4FA6-A493-C83149CA5EF4}" destId="{E96CD167-9D1C-47C2-91D8-82951C9B8E2E}" srcOrd="1" destOrd="0" presId="urn:microsoft.com/office/officeart/2005/8/layout/hProcess9"/>
    <dgm:cxn modelId="{0E82E185-DAB6-4D98-8660-6FDA92396A6A}" type="presParOf" srcId="{E96CD167-9D1C-47C2-91D8-82951C9B8E2E}" destId="{FEBA4348-410C-433C-B362-F2F7F6F0C2BB}" srcOrd="0" destOrd="0" presId="urn:microsoft.com/office/officeart/2005/8/layout/hProcess9"/>
    <dgm:cxn modelId="{697052A7-5681-4F1D-B7A4-9F531637B837}" type="presParOf" srcId="{E96CD167-9D1C-47C2-91D8-82951C9B8E2E}" destId="{981B5000-8806-4CDE-A68C-81380C4DF246}" srcOrd="1" destOrd="0" presId="urn:microsoft.com/office/officeart/2005/8/layout/hProcess9"/>
    <dgm:cxn modelId="{FABCD732-1347-4191-AEBF-0ABE8E8F58B3}" type="presParOf" srcId="{E96CD167-9D1C-47C2-91D8-82951C9B8E2E}" destId="{313463C3-9521-4EBC-80BE-49FCFA98BBA8}" srcOrd="2" destOrd="0" presId="urn:microsoft.com/office/officeart/2005/8/layout/hProcess9"/>
    <dgm:cxn modelId="{64D0BEA1-19F1-4F1E-83BD-1B9FED8DD42E}" type="presParOf" srcId="{E96CD167-9D1C-47C2-91D8-82951C9B8E2E}" destId="{4CCFEB96-D8DB-499B-AA38-934FE1FC8163}" srcOrd="3" destOrd="0" presId="urn:microsoft.com/office/officeart/2005/8/layout/hProcess9"/>
    <dgm:cxn modelId="{DF39CBC7-82D2-4CD8-85BD-FB87E174EFB4}" type="presParOf" srcId="{E96CD167-9D1C-47C2-91D8-82951C9B8E2E}" destId="{F5F2AF10-013B-41B3-A419-D2891588C189}" srcOrd="4" destOrd="0" presId="urn:microsoft.com/office/officeart/2005/8/layout/hProcess9"/>
    <dgm:cxn modelId="{E5E30BFD-0FD5-4F35-9BA8-F05500787A95}" type="presParOf" srcId="{E96CD167-9D1C-47C2-91D8-82951C9B8E2E}" destId="{1F817967-A8C7-47E9-AC35-0AD886827359}" srcOrd="5" destOrd="0" presId="urn:microsoft.com/office/officeart/2005/8/layout/hProcess9"/>
    <dgm:cxn modelId="{F1E09FD0-BF78-4E1A-8292-27D0497D4A94}" type="presParOf" srcId="{E96CD167-9D1C-47C2-91D8-82951C9B8E2E}" destId="{E1869645-4C30-41D6-AD2D-977DD48AD81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7D5C3-F007-4186-86E5-9F2454E55E11}">
      <dsp:nvSpPr>
        <dsp:cNvPr id="0" name=""/>
        <dsp:cNvSpPr/>
      </dsp:nvSpPr>
      <dsp:spPr>
        <a:xfrm>
          <a:off x="0" y="0"/>
          <a:ext cx="10416534" cy="53763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BA4348-410C-433C-B362-F2F7F6F0C2BB}">
      <dsp:nvSpPr>
        <dsp:cNvPr id="0" name=""/>
        <dsp:cNvSpPr/>
      </dsp:nvSpPr>
      <dsp:spPr>
        <a:xfrm>
          <a:off x="486223" y="1591846"/>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Vad bestämde vi?</a:t>
          </a:r>
        </a:p>
      </dsp:txBody>
      <dsp:txXfrm>
        <a:off x="588041" y="1693664"/>
        <a:ext cx="1882122" cy="1946897"/>
      </dsp:txXfrm>
    </dsp:sp>
    <dsp:sp modelId="{313463C3-9521-4EBC-80BE-49FCFA98BBA8}">
      <dsp:nvSpPr>
        <dsp:cNvPr id="0" name=""/>
        <dsp:cNvSpPr/>
      </dsp:nvSpPr>
      <dsp:spPr>
        <a:xfrm>
          <a:off x="2835777" y="1555394"/>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Hur går vi vidare?</a:t>
          </a:r>
        </a:p>
      </dsp:txBody>
      <dsp:txXfrm>
        <a:off x="2937595" y="1657212"/>
        <a:ext cx="1882122" cy="1946897"/>
      </dsp:txXfrm>
    </dsp:sp>
    <dsp:sp modelId="{F5F2AF10-013B-41B3-A419-D2891588C189}">
      <dsp:nvSpPr>
        <dsp:cNvPr id="0" name=""/>
        <dsp:cNvSpPr/>
      </dsp:nvSpPr>
      <dsp:spPr>
        <a:xfrm>
          <a:off x="7580620" y="1594728"/>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Nästa möte?</a:t>
          </a:r>
        </a:p>
      </dsp:txBody>
      <dsp:txXfrm>
        <a:off x="7682438" y="1696546"/>
        <a:ext cx="1882122" cy="1946897"/>
      </dsp:txXfrm>
    </dsp:sp>
    <dsp:sp modelId="{E1869645-4C30-41D6-AD2D-977DD48AD815}">
      <dsp:nvSpPr>
        <dsp:cNvPr id="0" name=""/>
        <dsp:cNvSpPr/>
      </dsp:nvSpPr>
      <dsp:spPr>
        <a:xfrm>
          <a:off x="5238387" y="1535739"/>
          <a:ext cx="2132932"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Vem ansvarar för vad?</a:t>
          </a:r>
        </a:p>
      </dsp:txBody>
      <dsp:txXfrm>
        <a:off x="5342508" y="1639860"/>
        <a:ext cx="1924690" cy="19422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408F0-1F40-42B9-8037-58DE3019D563}" type="datetimeFigureOut">
              <a:rPr lang="sv-SE" smtClean="0"/>
              <a:t>2022-01-12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23B6B-5627-4103-A17B-86AC1D3D80DE}" type="slidenum">
              <a:rPr lang="sv-SE" smtClean="0"/>
              <a:t>‹#›</a:t>
            </a:fld>
            <a:endParaRPr lang="sv-SE"/>
          </a:p>
        </p:txBody>
      </p:sp>
    </p:spTree>
    <p:extLst>
      <p:ext uri="{BB962C8B-B14F-4D97-AF65-F5344CB8AC3E}">
        <p14:creationId xmlns:p14="http://schemas.microsoft.com/office/powerpoint/2010/main" val="173657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FB23B6B-5627-4103-A17B-86AC1D3D80DE}" type="slidenum">
              <a:rPr lang="sv-SE" smtClean="0"/>
              <a:t>1</a:t>
            </a:fld>
            <a:endParaRPr lang="sv-SE"/>
          </a:p>
        </p:txBody>
      </p:sp>
    </p:spTree>
    <p:extLst>
      <p:ext uri="{BB962C8B-B14F-4D97-AF65-F5344CB8AC3E}">
        <p14:creationId xmlns:p14="http://schemas.microsoft.com/office/powerpoint/2010/main" val="3657560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sv-SE" sz="1200" b="0" i="0" u="none" strike="noStrike" cap="none" smtClean="0">
                <a:solidFill>
                  <a:schemeClr val="dk1"/>
                </a:solidFill>
                <a:latin typeface="Calibri"/>
                <a:ea typeface="Calibri"/>
                <a:cs typeface="Calibri"/>
                <a:sym typeface="Calibri"/>
              </a:rPr>
              <a:t>3</a:t>
            </a:fld>
            <a:endParaRPr lang="sv-SE"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5964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8" name="Google Shape;508;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5994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2022-01-12</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pic>
        <p:nvPicPr>
          <p:cNvPr id="11" name="Bildobjekt 10">
            <a:extLst>
              <a:ext uri="{FF2B5EF4-FFF2-40B4-BE49-F238E27FC236}">
                <a16:creationId xmlns:a16="http://schemas.microsoft.com/office/drawing/2014/main" id="{DAFE77D5-E6A8-5349-801B-9C0BC74F5AB2}"/>
              </a:ext>
            </a:extLst>
          </p:cNvPr>
          <p:cNvPicPr>
            <a:picLocks noChangeAspect="1"/>
          </p:cNvPicPr>
          <p:nvPr userDrawn="1"/>
        </p:nvPicPr>
        <p:blipFill>
          <a:blip r:embed="rId4"/>
          <a:stretch>
            <a:fillRect/>
          </a:stretch>
        </p:blipFill>
        <p:spPr>
          <a:xfrm>
            <a:off x="1228824" y="1199806"/>
            <a:ext cx="2843304" cy="830162"/>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spTree>
    <p:extLst>
      <p:ext uri="{BB962C8B-B14F-4D97-AF65-F5344CB8AC3E}">
        <p14:creationId xmlns:p14="http://schemas.microsoft.com/office/powerpoint/2010/main" val="26031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Rubrikbild">
    <p:spTree>
      <p:nvGrpSpPr>
        <p:cNvPr id="1" name=""/>
        <p:cNvGrpSpPr/>
        <p:nvPr/>
      </p:nvGrpSpPr>
      <p:grpSpPr>
        <a:xfrm>
          <a:off x="0" y="0"/>
          <a:ext cx="0" cy="0"/>
          <a:chOff x="0" y="0"/>
          <a:chExt cx="0" cy="0"/>
        </a:xfrm>
      </p:grpSpPr>
      <p:sp>
        <p:nvSpPr>
          <p:cNvPr id="7" name="Rubrik 1"/>
          <p:cNvSpPr>
            <a:spLocks noGrp="1"/>
          </p:cNvSpPr>
          <p:nvPr>
            <p:ph type="title"/>
          </p:nvPr>
        </p:nvSpPr>
        <p:spPr>
          <a:xfrm>
            <a:off x="1151467" y="524932"/>
            <a:ext cx="9884834" cy="943505"/>
          </a:xfrm>
          <a:prstGeom prst="rect">
            <a:avLst/>
          </a:prstGeom>
        </p:spPr>
        <p:txBody>
          <a:bodyPr/>
          <a:lstStyle>
            <a:lvl1pPr algn="ctr">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251665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B9A45-442A-4D28-80F7-7BAE1E66D34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9B2ABF0-5580-4533-AC69-224469CFE6A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69F3BEF-E119-4437-A87B-9446499A464C}"/>
              </a:ext>
            </a:extLst>
          </p:cNvPr>
          <p:cNvSpPr>
            <a:spLocks noGrp="1"/>
          </p:cNvSpPr>
          <p:nvPr>
            <p:ph type="dt" sz="half" idx="10"/>
          </p:nvPr>
        </p:nvSpPr>
        <p:spPr/>
        <p:txBody>
          <a:bodyPr/>
          <a:lstStyle/>
          <a:p>
            <a:fld id="{8D4AC2D5-E227-42E4-9137-B94FAC3129C0}" type="datetimeFigureOut">
              <a:rPr lang="sv-SE" smtClean="0"/>
              <a:t>2022-01-12</a:t>
            </a:fld>
            <a:endParaRPr lang="sv-SE"/>
          </a:p>
        </p:txBody>
      </p:sp>
      <p:sp>
        <p:nvSpPr>
          <p:cNvPr id="5" name="Platshållare för sidfot 4">
            <a:extLst>
              <a:ext uri="{FF2B5EF4-FFF2-40B4-BE49-F238E27FC236}">
                <a16:creationId xmlns:a16="http://schemas.microsoft.com/office/drawing/2014/main" id="{B7FFCCC0-2B05-424C-9B36-3FD2DE1AEA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9781FA-7FD9-4D67-B0E3-E2BB7E789FC0}"/>
              </a:ext>
            </a:extLst>
          </p:cNvPr>
          <p:cNvSpPr>
            <a:spLocks noGrp="1"/>
          </p:cNvSpPr>
          <p:nvPr>
            <p:ph type="sldNum" sz="quarter" idx="12"/>
          </p:nvPr>
        </p:nvSpPr>
        <p:spPr/>
        <p:txBody>
          <a:bodyPr/>
          <a:lstStyle/>
          <a:p>
            <a:fld id="{CA3D7903-3C0E-4787-AE3B-58354EE639F7}" type="slidenum">
              <a:rPr lang="sv-SE" smtClean="0"/>
              <a:t>‹#›</a:t>
            </a:fld>
            <a:endParaRPr lang="sv-SE"/>
          </a:p>
        </p:txBody>
      </p:sp>
    </p:spTree>
    <p:extLst>
      <p:ext uri="{BB962C8B-B14F-4D97-AF65-F5344CB8AC3E}">
        <p14:creationId xmlns:p14="http://schemas.microsoft.com/office/powerpoint/2010/main" val="305696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25C467-FC52-428F-B62D-C04A8EC5330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B567ABD-62BF-449C-9AAC-8806F7B6D607}"/>
              </a:ext>
            </a:extLst>
          </p:cNvPr>
          <p:cNvSpPr>
            <a:spLocks noGrp="1"/>
          </p:cNvSpPr>
          <p:nvPr>
            <p:ph type="dt" sz="half" idx="10"/>
          </p:nvPr>
        </p:nvSpPr>
        <p:spPr/>
        <p:txBody>
          <a:bodyPr/>
          <a:lstStyle/>
          <a:p>
            <a:fld id="{0AC27C59-CE3C-4B17-B2AC-94140B6FDAD3}" type="datetimeFigureOut">
              <a:rPr lang="sv-SE" smtClean="0"/>
              <a:t>2022-01-12</a:t>
            </a:fld>
            <a:endParaRPr lang="sv-SE"/>
          </a:p>
        </p:txBody>
      </p:sp>
      <p:sp>
        <p:nvSpPr>
          <p:cNvPr id="4" name="Platshållare för sidfot 3">
            <a:extLst>
              <a:ext uri="{FF2B5EF4-FFF2-40B4-BE49-F238E27FC236}">
                <a16:creationId xmlns:a16="http://schemas.microsoft.com/office/drawing/2014/main" id="{30F28B94-2128-4A63-A97F-197218969C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A2762E1-EE1A-44E8-ADA9-4E148B191FF9}"/>
              </a:ext>
            </a:extLst>
          </p:cNvPr>
          <p:cNvSpPr>
            <a:spLocks noGrp="1"/>
          </p:cNvSpPr>
          <p:nvPr>
            <p:ph type="sldNum" sz="quarter" idx="12"/>
          </p:nvPr>
        </p:nvSpPr>
        <p:spPr/>
        <p:txBody>
          <a:bodyPr/>
          <a:lstStyle/>
          <a:p>
            <a:fld id="{4F879383-0EEC-4D53-A82D-B0631A5C6721}" type="slidenum">
              <a:rPr lang="sv-SE" smtClean="0"/>
              <a:t>‹#›</a:t>
            </a:fld>
            <a:endParaRPr lang="sv-SE"/>
          </a:p>
        </p:txBody>
      </p:sp>
    </p:spTree>
    <p:extLst>
      <p:ext uri="{BB962C8B-B14F-4D97-AF65-F5344CB8AC3E}">
        <p14:creationId xmlns:p14="http://schemas.microsoft.com/office/powerpoint/2010/main" val="174973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2022-01-12</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pic>
        <p:nvPicPr>
          <p:cNvPr id="15" name="Bildobjekt 14">
            <a:extLst>
              <a:ext uri="{FF2B5EF4-FFF2-40B4-BE49-F238E27FC236}">
                <a16:creationId xmlns:a16="http://schemas.microsoft.com/office/drawing/2014/main" id="{DBDAC5BC-2A0F-E04C-B66D-CDD5B88B7879}"/>
              </a:ext>
            </a:extLst>
          </p:cNvPr>
          <p:cNvPicPr>
            <a:picLocks noChangeAspect="1"/>
          </p:cNvPicPr>
          <p:nvPr userDrawn="1"/>
        </p:nvPicPr>
        <p:blipFill>
          <a:blip r:embed="rId4"/>
          <a:stretch>
            <a:fillRect/>
          </a:stretch>
        </p:blipFill>
        <p:spPr>
          <a:xfrm>
            <a:off x="1228824" y="1199806"/>
            <a:ext cx="2843304" cy="830162"/>
          </a:xfrm>
          <a:prstGeom prst="rect">
            <a:avLst/>
          </a:prstGeom>
        </p:spPr>
      </p:pic>
    </p:spTree>
    <p:extLst>
      <p:ext uri="{BB962C8B-B14F-4D97-AF65-F5344CB8AC3E}">
        <p14:creationId xmlns:p14="http://schemas.microsoft.com/office/powerpoint/2010/main" val="37528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C1235267-D6CF-AF4B-A67D-0DF86F8E5906}"/>
              </a:ext>
            </a:extLst>
          </p:cNvPr>
          <p:cNvSpPr>
            <a:spLocks noGrp="1"/>
          </p:cNvSpPr>
          <p:nvPr>
            <p:ph type="dt" sz="half" idx="10"/>
          </p:nvPr>
        </p:nvSpPr>
        <p:spPr/>
        <p:txBody>
          <a:bodyPr/>
          <a:lstStyle/>
          <a:p>
            <a:fld id="{4D985D44-2B9E-284A-B2A0-063057A0E642}" type="datetime1">
              <a:rPr lang="sv-SE" smtClean="0"/>
              <a:t>2022-01-12</a:t>
            </a:fld>
            <a:endParaRPr lang="sv-SE" dirty="0"/>
          </a:p>
        </p:txBody>
      </p:sp>
      <p:sp>
        <p:nvSpPr>
          <p:cNvPr id="5" name="Platshållare för sidfot 4">
            <a:extLst>
              <a:ext uri="{FF2B5EF4-FFF2-40B4-BE49-F238E27FC236}">
                <a16:creationId xmlns:a16="http://schemas.microsoft.com/office/drawing/2014/main" id="{64812A69-D3A9-464E-B9BA-3DC8AFDEAD9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1AECF44-5D25-7045-96B3-0F7A2749E887}"/>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8" name="Rubrik 1">
            <a:extLst>
              <a:ext uri="{FF2B5EF4-FFF2-40B4-BE49-F238E27FC236}">
                <a16:creationId xmlns:a16="http://schemas.microsoft.com/office/drawing/2014/main" id="{0E0F5E09-DE4F-594B-A169-4119F31C45AA}"/>
              </a:ext>
            </a:extLst>
          </p:cNvPr>
          <p:cNvSpPr>
            <a:spLocks noGrp="1"/>
          </p:cNvSpPr>
          <p:nvPr>
            <p:ph type="title" hasCustomPrompt="1"/>
          </p:nvPr>
        </p:nvSpPr>
        <p:spPr>
          <a:xfrm>
            <a:off x="2496809" y="841248"/>
            <a:ext cx="7200000" cy="1157611"/>
          </a:xfrm>
        </p:spPr>
        <p:txBody>
          <a:bodyPr anchor="b" anchorCtr="0">
            <a:noAutofit/>
          </a:bodyPr>
          <a:lstStyle>
            <a:lvl1pPr>
              <a:defRPr sz="3600">
                <a:solidFill>
                  <a:schemeClr val="accent1"/>
                </a:solidFill>
              </a:defRPr>
            </a:lvl1pPr>
          </a:lstStyle>
          <a:p>
            <a:r>
              <a:rPr lang="sv-SE" dirty="0"/>
              <a:t>Rubrik på en eller två rader</a:t>
            </a:r>
          </a:p>
        </p:txBody>
      </p:sp>
      <p:sp>
        <p:nvSpPr>
          <p:cNvPr id="9" name="Platshållare för innehåll 12">
            <a:extLst>
              <a:ext uri="{FF2B5EF4-FFF2-40B4-BE49-F238E27FC236}">
                <a16:creationId xmlns:a16="http://schemas.microsoft.com/office/drawing/2014/main" id="{F80C3969-9B0D-7A44-89F5-6763967198CC}"/>
              </a:ext>
            </a:extLst>
          </p:cNvPr>
          <p:cNvSpPr>
            <a:spLocks noGrp="1"/>
          </p:cNvSpPr>
          <p:nvPr>
            <p:ph sz="quarter" idx="14" hasCustomPrompt="1"/>
          </p:nvPr>
        </p:nvSpPr>
        <p:spPr>
          <a:xfrm>
            <a:off x="2496344" y="2121408"/>
            <a:ext cx="7199312" cy="3822192"/>
          </a:xfrm>
        </p:spPr>
        <p:txBody>
          <a:bodyPr/>
          <a:lstStyle>
            <a:lvl1pPr marL="252000" indent="-252000">
              <a:buFont typeface="Arial" panose="020B0604020202020204" pitchFamily="34" charset="0"/>
              <a:buChar char="•"/>
              <a:defRPr/>
            </a:lvl1pPr>
            <a:lvl2pPr>
              <a:defRPr/>
            </a:lvl2pPr>
            <a:lvl3pPr>
              <a:defRPr/>
            </a:lvl3pPr>
            <a:lvl4pPr>
              <a:defRPr/>
            </a:lvl4pPr>
            <a:lvl5pPr>
              <a:defRPr/>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a:extLst>
              <a:ext uri="{FF2B5EF4-FFF2-40B4-BE49-F238E27FC236}">
                <a16:creationId xmlns:a16="http://schemas.microsoft.com/office/drawing/2014/main" id="{5F09CEEA-847C-2043-A4F1-7B9932ACDDD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1240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116FD21E-4B9C-BD48-83ED-687125A0AAC2}"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0" name="Platshållare för text 2">
            <a:extLst>
              <a:ext uri="{FF2B5EF4-FFF2-40B4-BE49-F238E27FC236}">
                <a16:creationId xmlns:a16="http://schemas.microsoft.com/office/drawing/2014/main" id="{573ED106-44D1-F449-80BC-68E0126F0112}"/>
              </a:ext>
            </a:extLst>
          </p:cNvPr>
          <p:cNvSpPr>
            <a:spLocks noGrp="1"/>
          </p:cNvSpPr>
          <p:nvPr>
            <p:ph type="body" idx="1" hasCustomPrompt="1"/>
          </p:nvPr>
        </p:nvSpPr>
        <p:spPr>
          <a:xfrm>
            <a:off x="1782905" y="902208"/>
            <a:ext cx="4140001" cy="905620"/>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6" name="Platshållare för text 4">
            <a:extLst>
              <a:ext uri="{FF2B5EF4-FFF2-40B4-BE49-F238E27FC236}">
                <a16:creationId xmlns:a16="http://schemas.microsoft.com/office/drawing/2014/main" id="{99AEC935-79E3-2843-94CD-615F5137769D}"/>
              </a:ext>
            </a:extLst>
          </p:cNvPr>
          <p:cNvSpPr>
            <a:spLocks noGrp="1"/>
          </p:cNvSpPr>
          <p:nvPr>
            <p:ph type="body" sz="quarter" idx="3" hasCustomPrompt="1"/>
          </p:nvPr>
        </p:nvSpPr>
        <p:spPr>
          <a:xfrm>
            <a:off x="6282905" y="902207"/>
            <a:ext cx="4140000" cy="909661"/>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7" name="Platshållare för innehåll 2">
            <a:extLst>
              <a:ext uri="{FF2B5EF4-FFF2-40B4-BE49-F238E27FC236}">
                <a16:creationId xmlns:a16="http://schemas.microsoft.com/office/drawing/2014/main" id="{608DC353-D64A-9D49-8B6E-DFAE9749D670}"/>
              </a:ext>
            </a:extLst>
          </p:cNvPr>
          <p:cNvSpPr>
            <a:spLocks noGrp="1"/>
          </p:cNvSpPr>
          <p:nvPr>
            <p:ph sz="half" idx="13" hasCustomPrompt="1"/>
          </p:nvPr>
        </p:nvSpPr>
        <p:spPr>
          <a:xfrm>
            <a:off x="17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
        <p:nvSpPr>
          <p:cNvPr id="18" name="Platshållare för innehåll 3">
            <a:extLst>
              <a:ext uri="{FF2B5EF4-FFF2-40B4-BE49-F238E27FC236}">
                <a16:creationId xmlns:a16="http://schemas.microsoft.com/office/drawing/2014/main" id="{205318DB-871B-1E42-8F2A-0A02A566875E}"/>
              </a:ext>
            </a:extLst>
          </p:cNvPr>
          <p:cNvSpPr>
            <a:spLocks noGrp="1"/>
          </p:cNvSpPr>
          <p:nvPr>
            <p:ph sz="half" idx="2" hasCustomPrompt="1"/>
          </p:nvPr>
        </p:nvSpPr>
        <p:spPr>
          <a:xfrm>
            <a:off x="62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1" name="Bildobjekt 10">
            <a:extLst>
              <a:ext uri="{FF2B5EF4-FFF2-40B4-BE49-F238E27FC236}">
                <a16:creationId xmlns:a16="http://schemas.microsoft.com/office/drawing/2014/main" id="{2A3FEF5E-474F-A940-9A55-DBD8F289E05D}"/>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533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EE921227-0980-2342-BDA6-5F46F300C73E}"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6100011" y="0"/>
            <a:ext cx="6091989" cy="6638400"/>
          </a:xfrm>
        </p:spPr>
        <p:txBody>
          <a:bodyPr>
            <a:normAutofit/>
          </a:bodyPr>
          <a:lstStyle>
            <a:lvl1pPr>
              <a:defRPr sz="2400"/>
            </a:lvl1pPr>
          </a:lstStyle>
          <a:p>
            <a:r>
              <a:rPr lang="sv-SE" dirty="0"/>
              <a:t>Klicka på ikonen för att lägga till en bild</a:t>
            </a:r>
          </a:p>
        </p:txBody>
      </p:sp>
      <p:sp>
        <p:nvSpPr>
          <p:cNvPr id="12" name="Platshållare för text 2">
            <a:extLst>
              <a:ext uri="{FF2B5EF4-FFF2-40B4-BE49-F238E27FC236}">
                <a16:creationId xmlns:a16="http://schemas.microsoft.com/office/drawing/2014/main" id="{582744ED-6FA4-E54E-B65A-8A9358E5D8D5}"/>
              </a:ext>
            </a:extLst>
          </p:cNvPr>
          <p:cNvSpPr>
            <a:spLocks noGrp="1"/>
          </p:cNvSpPr>
          <p:nvPr>
            <p:ph type="body" idx="1" hasCustomPrompt="1"/>
          </p:nvPr>
        </p:nvSpPr>
        <p:spPr>
          <a:xfrm>
            <a:off x="1003053"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4" name="Platshållare för innehåll 2">
            <a:extLst>
              <a:ext uri="{FF2B5EF4-FFF2-40B4-BE49-F238E27FC236}">
                <a16:creationId xmlns:a16="http://schemas.microsoft.com/office/drawing/2014/main" id="{8BC15B31-3089-B549-AE64-95F41A88CFA3}"/>
              </a:ext>
            </a:extLst>
          </p:cNvPr>
          <p:cNvSpPr>
            <a:spLocks noGrp="1"/>
          </p:cNvSpPr>
          <p:nvPr>
            <p:ph sz="half" idx="13" hasCustomPrompt="1"/>
          </p:nvPr>
        </p:nvSpPr>
        <p:spPr>
          <a:xfrm>
            <a:off x="1003053"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Tree>
    <p:extLst>
      <p:ext uri="{BB962C8B-B14F-4D97-AF65-F5344CB8AC3E}">
        <p14:creationId xmlns:p14="http://schemas.microsoft.com/office/powerpoint/2010/main" val="330261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Jämförelse">
    <p:spTree>
      <p:nvGrpSpPr>
        <p:cNvPr id="1" name=""/>
        <p:cNvGrpSpPr/>
        <p:nvPr/>
      </p:nvGrpSpPr>
      <p:grpSpPr>
        <a:xfrm>
          <a:off x="0" y="0"/>
          <a:ext cx="0" cy="0"/>
          <a:chOff x="0" y="0"/>
          <a:chExt cx="0" cy="0"/>
        </a:xfrm>
      </p:grpSpPr>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0" y="181"/>
            <a:ext cx="6096000" cy="6638400"/>
          </a:xfrm>
        </p:spPr>
        <p:txBody>
          <a:bodyPr>
            <a:normAutofit/>
          </a:bodyPr>
          <a:lstStyle>
            <a:lvl1pPr>
              <a:defRPr sz="2400"/>
            </a:lvl1pPr>
          </a:lstStyle>
          <a:p>
            <a:r>
              <a:rPr lang="sv-SE" dirty="0"/>
              <a:t>Klicka på ikonen för att lägga till en bild</a:t>
            </a:r>
          </a:p>
        </p:txBody>
      </p:sp>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lvl1pPr>
              <a:defRPr>
                <a:solidFill>
                  <a:schemeClr val="bg1"/>
                </a:solidFill>
              </a:defRPr>
            </a:lvl1pPr>
          </a:lstStyle>
          <a:p>
            <a:fld id="{3B02EEAD-AAEB-B84E-B58A-75801BA94065}"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lvl1pPr>
              <a:defRPr>
                <a:solidFill>
                  <a:schemeClr val="bg1"/>
                </a:solidFill>
              </a:defRPr>
            </a:lvl1pPr>
          </a:lstStyle>
          <a:p>
            <a:fld id="{77AB70A0-377B-6347-BEEC-1C25D9BB7174}" type="slidenum">
              <a:rPr lang="sv-SE" smtClean="0"/>
              <a:pPr/>
              <a:t>‹#›</a:t>
            </a:fld>
            <a:endParaRPr lang="sv-SE" dirty="0"/>
          </a:p>
        </p:txBody>
      </p:sp>
      <p:sp>
        <p:nvSpPr>
          <p:cNvPr id="11" name="Platshållare för text 2">
            <a:extLst>
              <a:ext uri="{FF2B5EF4-FFF2-40B4-BE49-F238E27FC236}">
                <a16:creationId xmlns:a16="http://schemas.microsoft.com/office/drawing/2014/main" id="{A7611ABB-245A-1445-9549-18C63A8A977A}"/>
              </a:ext>
            </a:extLst>
          </p:cNvPr>
          <p:cNvSpPr>
            <a:spLocks noGrp="1"/>
          </p:cNvSpPr>
          <p:nvPr>
            <p:ph type="body" idx="1" hasCustomPrompt="1"/>
          </p:nvPr>
        </p:nvSpPr>
        <p:spPr>
          <a:xfrm>
            <a:off x="7074669"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3" name="Platshållare för innehåll 2">
            <a:extLst>
              <a:ext uri="{FF2B5EF4-FFF2-40B4-BE49-F238E27FC236}">
                <a16:creationId xmlns:a16="http://schemas.microsoft.com/office/drawing/2014/main" id="{F3881505-801A-CF46-9A03-4C38C97D7D9D}"/>
              </a:ext>
            </a:extLst>
          </p:cNvPr>
          <p:cNvSpPr>
            <a:spLocks noGrp="1"/>
          </p:cNvSpPr>
          <p:nvPr>
            <p:ph sz="half" idx="13" hasCustomPrompt="1"/>
          </p:nvPr>
        </p:nvSpPr>
        <p:spPr>
          <a:xfrm>
            <a:off x="7074669"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0" name="Bildobjekt 9">
            <a:extLst>
              <a:ext uri="{FF2B5EF4-FFF2-40B4-BE49-F238E27FC236}">
                <a16:creationId xmlns:a16="http://schemas.microsoft.com/office/drawing/2014/main" id="{A90522CC-FB96-C64D-BFBE-B04A035F50E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9489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6">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2022-01-12</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22822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1">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2022-01-12</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8708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Jämförelse">
    <p:spTree>
      <p:nvGrpSpPr>
        <p:cNvPr id="1" name=""/>
        <p:cNvGrpSpPr/>
        <p:nvPr/>
      </p:nvGrpSpPr>
      <p:grpSpPr>
        <a:xfrm>
          <a:off x="0" y="0"/>
          <a:ext cx="0" cy="0"/>
          <a:chOff x="0" y="0"/>
          <a:chExt cx="0" cy="0"/>
        </a:xfrm>
      </p:grpSpPr>
      <p:sp>
        <p:nvSpPr>
          <p:cNvPr id="11" name="Platshållare för innehåll 2"/>
          <p:cNvSpPr>
            <a:spLocks noGrp="1"/>
          </p:cNvSpPr>
          <p:nvPr>
            <p:ph idx="1" hasCustomPrompt="1"/>
          </p:nvPr>
        </p:nvSpPr>
        <p:spPr>
          <a:xfrm>
            <a:off x="1151466" y="1566340"/>
            <a:ext cx="10871200" cy="4525963"/>
          </a:xfrm>
          <a:prstGeom prst="rect">
            <a:avLst/>
          </a:prstGeom>
        </p:spPr>
        <p:txBody>
          <a:bodyPr/>
          <a:lstStyle>
            <a:lvl1pPr marL="571500" indent="-571500" algn="l">
              <a:buFont typeface="Arial" charset="0"/>
              <a:buChar char="•"/>
              <a:defRPr sz="2400">
                <a:latin typeface="Verdana" charset="0"/>
                <a:ea typeface="Verdana" charset="0"/>
                <a:cs typeface="Verdana" charset="0"/>
              </a:defRPr>
            </a:lvl1pPr>
            <a:lvl3pPr algn="l">
              <a:defRPr/>
            </a:lvl3pPr>
          </a:lstStyle>
          <a:p>
            <a:pPr lvl="0"/>
            <a:r>
              <a:rPr lang="sv-SE" dirty="0"/>
              <a:t>Punktlista</a:t>
            </a:r>
          </a:p>
          <a:p>
            <a:pPr lvl="0"/>
            <a:endParaRPr lang="sv-SE" dirty="0"/>
          </a:p>
        </p:txBody>
      </p:sp>
      <p:sp>
        <p:nvSpPr>
          <p:cNvPr id="13" name="Rubrik 1"/>
          <p:cNvSpPr>
            <a:spLocks noGrp="1"/>
          </p:cNvSpPr>
          <p:nvPr>
            <p:ph type="title"/>
          </p:nvPr>
        </p:nvSpPr>
        <p:spPr>
          <a:xfrm>
            <a:off x="1151466" y="501026"/>
            <a:ext cx="10814755" cy="943505"/>
          </a:xfrm>
          <a:prstGeom prst="rect">
            <a:avLst/>
          </a:prstGeom>
        </p:spPr>
        <p:txBody>
          <a:bodyPr/>
          <a:lstStyle>
            <a:lvl1pPr algn="l">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4619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E5065FE-EF68-B143-BB95-E412486E9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FE2A5BD-7E68-D841-B1F1-6A7043D92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F5E07796-DCBE-6E4F-B796-61D6AF921341}"/>
              </a:ext>
            </a:extLst>
          </p:cNvPr>
          <p:cNvSpPr>
            <a:spLocks noGrp="1"/>
          </p:cNvSpPr>
          <p:nvPr>
            <p:ph type="dt" sz="half" idx="2"/>
          </p:nvPr>
        </p:nvSpPr>
        <p:spPr>
          <a:xfrm>
            <a:off x="1179576" y="6485426"/>
            <a:ext cx="1045464" cy="122557"/>
          </a:xfrm>
          <a:prstGeom prst="rect">
            <a:avLst/>
          </a:prstGeom>
        </p:spPr>
        <p:txBody>
          <a:bodyPr vert="horz" lIns="91440" tIns="45720" rIns="91440" bIns="45720" rtlCol="0" anchor="ctr"/>
          <a:lstStyle>
            <a:lvl1pPr algn="l">
              <a:defRPr sz="900">
                <a:solidFill>
                  <a:schemeClr val="tx2"/>
                </a:solidFill>
              </a:defRPr>
            </a:lvl1pPr>
          </a:lstStyle>
          <a:p>
            <a:fld id="{A6920204-227C-CE45-A747-B8F9D59A1873}" type="datetime1">
              <a:rPr lang="sv-SE" smtClean="0"/>
              <a:t>2022-01-12</a:t>
            </a:fld>
            <a:endParaRPr lang="sv-SE" dirty="0"/>
          </a:p>
        </p:txBody>
      </p:sp>
      <p:sp>
        <p:nvSpPr>
          <p:cNvPr id="5" name="Platshållare för sidfot 4">
            <a:extLst>
              <a:ext uri="{FF2B5EF4-FFF2-40B4-BE49-F238E27FC236}">
                <a16:creationId xmlns:a16="http://schemas.microsoft.com/office/drawing/2014/main" id="{1377C0EA-6AAF-4C47-929A-2EBF2DDC5816}"/>
              </a:ext>
            </a:extLst>
          </p:cNvPr>
          <p:cNvSpPr>
            <a:spLocks noGrp="1"/>
          </p:cNvSpPr>
          <p:nvPr>
            <p:ph type="ftr" sz="quarter" idx="3"/>
          </p:nvPr>
        </p:nvSpPr>
        <p:spPr>
          <a:xfrm>
            <a:off x="2286000" y="6485426"/>
            <a:ext cx="3017520" cy="122557"/>
          </a:xfrm>
          <a:prstGeom prst="rect">
            <a:avLst/>
          </a:prstGeom>
        </p:spPr>
        <p:txBody>
          <a:bodyPr vert="horz" lIns="91440" tIns="45720" rIns="91440" bIns="45720" rtlCol="0" anchor="ctr"/>
          <a:lstStyle>
            <a:lvl1pPr algn="l">
              <a:defRPr sz="9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78AEB3BD-C2FB-AE41-A0C9-A72BE3544380}"/>
              </a:ext>
            </a:extLst>
          </p:cNvPr>
          <p:cNvSpPr>
            <a:spLocks noGrp="1"/>
          </p:cNvSpPr>
          <p:nvPr>
            <p:ph type="sldNum" sz="quarter" idx="4"/>
          </p:nvPr>
        </p:nvSpPr>
        <p:spPr>
          <a:xfrm>
            <a:off x="5361432" y="6484709"/>
            <a:ext cx="667512" cy="123274"/>
          </a:xfrm>
          <a:prstGeom prst="rect">
            <a:avLst/>
          </a:prstGeom>
        </p:spPr>
        <p:txBody>
          <a:bodyPr vert="horz" lIns="91440" tIns="45720" rIns="91440" bIns="45720" rtlCol="0" anchor="ctr"/>
          <a:lstStyle>
            <a:lvl1pPr algn="r">
              <a:defRPr sz="900">
                <a:solidFill>
                  <a:schemeClr val="tx2"/>
                </a:solidFill>
              </a:defRPr>
            </a:lvl1pPr>
          </a:lstStyle>
          <a:p>
            <a:fld id="{77AB70A0-377B-6347-BEEC-1C25D9BB7174}" type="slidenum">
              <a:rPr lang="sv-SE" smtClean="0"/>
              <a:pPr/>
              <a:t>‹#›</a:t>
            </a:fld>
            <a:endParaRPr lang="sv-SE" dirty="0"/>
          </a:p>
        </p:txBody>
      </p:sp>
      <p:sp>
        <p:nvSpPr>
          <p:cNvPr id="7" name="Rektangel 6">
            <a:extLst>
              <a:ext uri="{FF2B5EF4-FFF2-40B4-BE49-F238E27FC236}">
                <a16:creationId xmlns:a16="http://schemas.microsoft.com/office/drawing/2014/main" id="{0047A1EB-4259-3348-BF98-567C98640325}"/>
              </a:ext>
            </a:extLst>
          </p:cNvPr>
          <p:cNvSpPr/>
          <p:nvPr userDrawn="1"/>
        </p:nvSpPr>
        <p:spPr>
          <a:xfrm>
            <a:off x="0" y="6638693"/>
            <a:ext cx="1219200" cy="2262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EABC8234-AF03-A348-8C21-686FCA070924}"/>
              </a:ext>
            </a:extLst>
          </p:cNvPr>
          <p:cNvSpPr/>
          <p:nvPr userDrawn="1"/>
        </p:nvSpPr>
        <p:spPr>
          <a:xfrm>
            <a:off x="1219200" y="6638693"/>
            <a:ext cx="1219200" cy="2262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ektangel 8">
            <a:extLst>
              <a:ext uri="{FF2B5EF4-FFF2-40B4-BE49-F238E27FC236}">
                <a16:creationId xmlns:a16="http://schemas.microsoft.com/office/drawing/2014/main" id="{B9D9ACE6-DBA7-F746-B736-E9B38199DF26}"/>
              </a:ext>
            </a:extLst>
          </p:cNvPr>
          <p:cNvSpPr/>
          <p:nvPr userDrawn="1"/>
        </p:nvSpPr>
        <p:spPr>
          <a:xfrm>
            <a:off x="2438400" y="6638693"/>
            <a:ext cx="1219200" cy="226210"/>
          </a:xfrm>
          <a:prstGeom prst="rect">
            <a:avLst/>
          </a:prstGeom>
          <a:solidFill>
            <a:srgbClr val="E5A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D6B70056-09D5-E749-BB35-E2AB4E14DA16}"/>
              </a:ext>
            </a:extLst>
          </p:cNvPr>
          <p:cNvSpPr/>
          <p:nvPr userDrawn="1"/>
        </p:nvSpPr>
        <p:spPr>
          <a:xfrm>
            <a:off x="3657600" y="6638693"/>
            <a:ext cx="1219200" cy="226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Rektangel 10">
            <a:extLst>
              <a:ext uri="{FF2B5EF4-FFF2-40B4-BE49-F238E27FC236}">
                <a16:creationId xmlns:a16="http://schemas.microsoft.com/office/drawing/2014/main" id="{847EF725-4AD2-2D4F-B8CC-9A900B860997}"/>
              </a:ext>
            </a:extLst>
          </p:cNvPr>
          <p:cNvSpPr/>
          <p:nvPr userDrawn="1"/>
        </p:nvSpPr>
        <p:spPr>
          <a:xfrm>
            <a:off x="4876800" y="6638693"/>
            <a:ext cx="1219200" cy="226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a:extLst>
              <a:ext uri="{FF2B5EF4-FFF2-40B4-BE49-F238E27FC236}">
                <a16:creationId xmlns:a16="http://schemas.microsoft.com/office/drawing/2014/main" id="{EB9F80AA-58CF-034F-960D-EB72AC9BAD82}"/>
              </a:ext>
            </a:extLst>
          </p:cNvPr>
          <p:cNvSpPr/>
          <p:nvPr userDrawn="1"/>
        </p:nvSpPr>
        <p:spPr>
          <a:xfrm>
            <a:off x="6096000" y="6638693"/>
            <a:ext cx="1219200" cy="226210"/>
          </a:xfrm>
          <a:prstGeom prst="rect">
            <a:avLst/>
          </a:prstGeom>
          <a:solidFill>
            <a:srgbClr val="3B5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Rektangel 12">
            <a:extLst>
              <a:ext uri="{FF2B5EF4-FFF2-40B4-BE49-F238E27FC236}">
                <a16:creationId xmlns:a16="http://schemas.microsoft.com/office/drawing/2014/main" id="{D0F92766-98A8-6845-816E-FCA4DC797E11}"/>
              </a:ext>
            </a:extLst>
          </p:cNvPr>
          <p:cNvSpPr/>
          <p:nvPr userDrawn="1"/>
        </p:nvSpPr>
        <p:spPr>
          <a:xfrm>
            <a:off x="7315200" y="6638693"/>
            <a:ext cx="1219200" cy="226210"/>
          </a:xfrm>
          <a:prstGeom prst="rect">
            <a:avLst/>
          </a:prstGeom>
          <a:solidFill>
            <a:srgbClr val="799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 name="Rektangel 13">
            <a:extLst>
              <a:ext uri="{FF2B5EF4-FFF2-40B4-BE49-F238E27FC236}">
                <a16:creationId xmlns:a16="http://schemas.microsoft.com/office/drawing/2014/main" id="{FD28C89A-ABD1-4645-A3E2-7B29609D3F1B}"/>
              </a:ext>
            </a:extLst>
          </p:cNvPr>
          <p:cNvSpPr/>
          <p:nvPr userDrawn="1"/>
        </p:nvSpPr>
        <p:spPr>
          <a:xfrm>
            <a:off x="8534400" y="6638693"/>
            <a:ext cx="1219200" cy="226210"/>
          </a:xfrm>
          <a:prstGeom prst="rect">
            <a:avLst/>
          </a:prstGeom>
          <a:solidFill>
            <a:srgbClr val="5D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7896A6E6-62BC-E347-9161-363D5F21487B}"/>
              </a:ext>
            </a:extLst>
          </p:cNvPr>
          <p:cNvSpPr/>
          <p:nvPr userDrawn="1"/>
        </p:nvSpPr>
        <p:spPr>
          <a:xfrm>
            <a:off x="9753600" y="6638693"/>
            <a:ext cx="1219200" cy="2262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4F02FAA5-5874-784C-A133-E59B01CEA654}"/>
              </a:ext>
            </a:extLst>
          </p:cNvPr>
          <p:cNvSpPr/>
          <p:nvPr userDrawn="1"/>
        </p:nvSpPr>
        <p:spPr>
          <a:xfrm>
            <a:off x="10972800" y="6638693"/>
            <a:ext cx="1219200" cy="226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96604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4" r:id="rId10"/>
    <p:sldLayoutId id="2147483675" r:id="rId11"/>
    <p:sldLayoutId id="2147483677" r:id="rId12"/>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kr.se/primarvardskvalitet/kvalitetsindikatorer/introduktiontillkvalitetsindikatorer.58461.html" TargetMode="External"/><Relationship Id="rId2" Type="http://schemas.openxmlformats.org/officeDocument/2006/relationships/hyperlink" Target="https://skr.se/primarvardskvalitet/kvalitetsindikatorer.33467.html" TargetMode="External"/><Relationship Id="rId1" Type="http://schemas.openxmlformats.org/officeDocument/2006/relationships/slideLayout" Target="../slideLayouts/slideLayout11.xml"/><Relationship Id="rId5" Type="http://schemas.openxmlformats.org/officeDocument/2006/relationships/hyperlink" Target="https://skr.se/primarvardskvalitet/kvalitetsindikatorer/indikatorerao.58449.html" TargetMode="External"/><Relationship Id="rId4" Type="http://schemas.openxmlformats.org/officeDocument/2006/relationships/hyperlink" Target="https://skr.se/primarvardskvalitet/kvalitetsindikatorer/omkvalitetsindikatorkatalogen.58467.html"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kr.se/primarvardskvalit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9A292A0-823C-4900-8B9E-A3A9AA00B603}"/>
              </a:ext>
            </a:extLst>
          </p:cNvPr>
          <p:cNvSpPr>
            <a:spLocks noGrp="1"/>
          </p:cNvSpPr>
          <p:nvPr>
            <p:ph type="ctrTitle"/>
          </p:nvPr>
        </p:nvSpPr>
        <p:spPr>
          <a:xfrm>
            <a:off x="1142942" y="2488113"/>
            <a:ext cx="10237822" cy="1693270"/>
          </a:xfrm>
        </p:spPr>
        <p:txBody>
          <a:bodyPr/>
          <a:lstStyle/>
          <a:p>
            <a:r>
              <a:rPr lang="sv-SE" dirty="0" err="1">
                <a:solidFill>
                  <a:schemeClr val="accent2">
                    <a:lumMod val="75000"/>
                  </a:schemeClr>
                </a:solidFill>
                <a:latin typeface="Calibri" panose="020F0502020204030204" pitchFamily="34" charset="0"/>
                <a:cs typeface="Calibri" panose="020F0502020204030204" pitchFamily="34" charset="0"/>
              </a:rPr>
              <a:t>FoKUS</a:t>
            </a:r>
            <a:r>
              <a:rPr lang="sv-SE" dirty="0">
                <a:solidFill>
                  <a:schemeClr val="accent2">
                    <a:lumMod val="75000"/>
                  </a:schemeClr>
                </a:solidFill>
                <a:latin typeface="Calibri" panose="020F0502020204030204" pitchFamily="34" charset="0"/>
                <a:cs typeface="Calibri" panose="020F0502020204030204" pitchFamily="34" charset="0"/>
              </a:rPr>
              <a:t> tema - Säker vård i primärvård</a:t>
            </a:r>
            <a:br>
              <a:rPr lang="sv-SE" dirty="0">
                <a:latin typeface="Calibri" panose="020F0502020204030204" pitchFamily="34" charset="0"/>
                <a:cs typeface="Calibri" panose="020F0502020204030204" pitchFamily="34" charset="0"/>
              </a:rPr>
            </a:br>
            <a:r>
              <a:rPr lang="sv-SE" dirty="0">
                <a:latin typeface="Calibri" panose="020F0502020204030204" pitchFamily="34" charset="0"/>
                <a:cs typeface="Calibri" panose="020F0502020204030204" pitchFamily="34" charset="0"/>
              </a:rPr>
              <a:t>Del 6 Avslutning</a:t>
            </a:r>
            <a:endParaRPr lang="sv-SE" dirty="0"/>
          </a:p>
        </p:txBody>
      </p:sp>
      <p:sp>
        <p:nvSpPr>
          <p:cNvPr id="5" name="textruta 4">
            <a:extLst>
              <a:ext uri="{FF2B5EF4-FFF2-40B4-BE49-F238E27FC236}">
                <a16:creationId xmlns:a16="http://schemas.microsoft.com/office/drawing/2014/main" id="{CA1F8C04-FD22-4940-BBDF-A97D5599E59B}"/>
              </a:ext>
            </a:extLst>
          </p:cNvPr>
          <p:cNvSpPr txBox="1"/>
          <p:nvPr/>
        </p:nvSpPr>
        <p:spPr>
          <a:xfrm>
            <a:off x="7915389" y="382140"/>
            <a:ext cx="4049507" cy="2031325"/>
          </a:xfrm>
          <a:prstGeom prst="rect">
            <a:avLst/>
          </a:prstGeom>
          <a:noFill/>
        </p:spPr>
        <p:txBody>
          <a:bodyPr wrap="none" rtlCol="0">
            <a:spAutoFit/>
          </a:bodyPr>
          <a:lstStyle/>
          <a:p>
            <a:r>
              <a:rPr lang="sv-SE" u="sng" dirty="0">
                <a:latin typeface="Calibri" panose="020F0502020204030204" pitchFamily="34" charset="0"/>
                <a:cs typeface="Calibri" panose="020F0502020204030204" pitchFamily="34" charset="0"/>
              </a:rPr>
              <a:t>Innehåll </a:t>
            </a:r>
            <a:r>
              <a:rPr lang="sv-SE" u="sng" dirty="0" err="1">
                <a:latin typeface="Calibri" panose="020F0502020204030204" pitchFamily="34" charset="0"/>
                <a:cs typeface="Calibri" panose="020F0502020204030204" pitchFamily="34" charset="0"/>
              </a:rPr>
              <a:t>FoKUS</a:t>
            </a:r>
            <a:r>
              <a:rPr lang="sv-SE" u="sng" dirty="0">
                <a:latin typeface="Calibri" panose="020F0502020204030204" pitchFamily="34" charset="0"/>
                <a:cs typeface="Calibri" panose="020F0502020204030204" pitchFamily="34" charset="0"/>
              </a:rPr>
              <a:t> Patientsäkerhet</a:t>
            </a:r>
          </a:p>
          <a:p>
            <a:pPr marL="342900" indent="-342900">
              <a:buAutoNum type="arabicPeriod"/>
            </a:pPr>
            <a:r>
              <a:rPr lang="sv-SE" dirty="0">
                <a:latin typeface="Calibri" panose="020F0502020204030204" pitchFamily="34" charset="0"/>
                <a:cs typeface="Calibri" panose="020F0502020204030204" pitchFamily="34" charset="0"/>
              </a:rPr>
              <a:t>Introduktion</a:t>
            </a:r>
          </a:p>
          <a:p>
            <a:pPr marL="342900" indent="-342900">
              <a:buAutoNum type="arabicPeriod"/>
            </a:pPr>
            <a:r>
              <a:rPr lang="sv-SE" dirty="0">
                <a:latin typeface="Calibri" panose="020F0502020204030204" pitchFamily="34" charset="0"/>
                <a:cs typeface="Calibri" panose="020F0502020204030204" pitchFamily="34" charset="0"/>
              </a:rPr>
              <a:t>Diagnostik</a:t>
            </a:r>
          </a:p>
          <a:p>
            <a:pPr marL="342900" indent="-342900">
              <a:buAutoNum type="arabicPeriod"/>
            </a:pPr>
            <a:r>
              <a:rPr lang="sv-SE" dirty="0">
                <a:latin typeface="Calibri" panose="020F0502020204030204" pitchFamily="34" charset="0"/>
                <a:cs typeface="Calibri" panose="020F0502020204030204" pitchFamily="34" charset="0"/>
              </a:rPr>
              <a:t>Tillgång till behandling/rehabilitering </a:t>
            </a:r>
          </a:p>
          <a:p>
            <a:pPr marL="342900" indent="-342900">
              <a:buAutoNum type="arabicPeriod"/>
            </a:pPr>
            <a:r>
              <a:rPr lang="sv-SE" dirty="0">
                <a:latin typeface="Calibri" panose="020F0502020204030204" pitchFamily="34" charset="0"/>
                <a:cs typeface="Calibri" panose="020F0502020204030204" pitchFamily="34" charset="0"/>
              </a:rPr>
              <a:t>Riskfylld</a:t>
            </a:r>
            <a:r>
              <a:rPr lang="sv-SE" dirty="0"/>
              <a:t> </a:t>
            </a:r>
            <a:r>
              <a:rPr lang="sv-SE" dirty="0">
                <a:latin typeface="Calibri" panose="020F0502020204030204" pitchFamily="34" charset="0"/>
                <a:cs typeface="Calibri" panose="020F0502020204030204" pitchFamily="34" charset="0"/>
              </a:rPr>
              <a:t>behandling</a:t>
            </a:r>
          </a:p>
          <a:p>
            <a:pPr marL="342900" indent="-342900">
              <a:buAutoNum type="arabicPeriod"/>
            </a:pPr>
            <a:r>
              <a:rPr lang="sv-SE" dirty="0">
                <a:latin typeface="Calibri" panose="020F0502020204030204" pitchFamily="34" charset="0"/>
                <a:cs typeface="Calibri" panose="020F0502020204030204" pitchFamily="34" charset="0"/>
              </a:rPr>
              <a:t>Uppföljning</a:t>
            </a:r>
          </a:p>
          <a:p>
            <a:pPr marL="342900" indent="-342900">
              <a:buAutoNum type="arabicPeriod"/>
            </a:pPr>
            <a:r>
              <a:rPr lang="sv-SE" b="1" dirty="0">
                <a:latin typeface="Calibri" panose="020F0502020204030204" pitchFamily="34" charset="0"/>
                <a:ea typeface="Calibri" panose="020F0502020204030204" pitchFamily="34" charset="0"/>
                <a:cs typeface="Calibri" panose="020F0502020204030204" pitchFamily="34" charset="0"/>
                <a:sym typeface="Calibri"/>
              </a:rPr>
              <a:t>Avslutning och nästa steg</a:t>
            </a:r>
            <a:endParaRPr lang="sv-SE" b="1" dirty="0">
              <a:latin typeface="Calibri" panose="020F0502020204030204" pitchFamily="34" charset="0"/>
              <a:ea typeface="Calibri" panose="020F0502020204030204" pitchFamily="34" charset="0"/>
              <a:cs typeface="Times New Roman" panose="02020603050405020304" pitchFamily="18" charset="0"/>
              <a:sym typeface="Calibri"/>
            </a:endParaRPr>
          </a:p>
        </p:txBody>
      </p:sp>
    </p:spTree>
    <p:extLst>
      <p:ext uri="{BB962C8B-B14F-4D97-AF65-F5344CB8AC3E}">
        <p14:creationId xmlns:p14="http://schemas.microsoft.com/office/powerpoint/2010/main" val="157832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5B4DC526-BCF6-4688-ACDF-90895C8D5D31}"/>
              </a:ext>
            </a:extLst>
          </p:cNvPr>
          <p:cNvGraphicFramePr>
            <a:graphicFrameLocks noGrp="1"/>
          </p:cNvGraphicFramePr>
          <p:nvPr>
            <p:extLst>
              <p:ext uri="{D42A27DB-BD31-4B8C-83A1-F6EECF244321}">
                <p14:modId xmlns:p14="http://schemas.microsoft.com/office/powerpoint/2010/main" val="1461945961"/>
              </p:ext>
            </p:extLst>
          </p:nvPr>
        </p:nvGraphicFramePr>
        <p:xfrm>
          <a:off x="727967" y="2400389"/>
          <a:ext cx="10306975" cy="3085751"/>
        </p:xfrm>
        <a:graphic>
          <a:graphicData uri="http://schemas.openxmlformats.org/drawingml/2006/table">
            <a:tbl>
              <a:tblPr bandCol="1">
                <a:tableStyleId>{B301B821-A1FF-4177-AEE7-76D212191A09}</a:tableStyleId>
              </a:tblPr>
              <a:tblGrid>
                <a:gridCol w="1931634">
                  <a:extLst>
                    <a:ext uri="{9D8B030D-6E8A-4147-A177-3AD203B41FA5}">
                      <a16:colId xmlns:a16="http://schemas.microsoft.com/office/drawing/2014/main" val="3600965490"/>
                    </a:ext>
                  </a:extLst>
                </a:gridCol>
                <a:gridCol w="8375341">
                  <a:extLst>
                    <a:ext uri="{9D8B030D-6E8A-4147-A177-3AD203B41FA5}">
                      <a16:colId xmlns:a16="http://schemas.microsoft.com/office/drawing/2014/main" val="2674000410"/>
                    </a:ext>
                  </a:extLst>
                </a:gridCol>
              </a:tblGrid>
              <a:tr h="88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rPr>
                        <a:t>Digital vård</a:t>
                      </a:r>
                    </a:p>
                    <a:p>
                      <a:endParaRPr lang="sv-SE" sz="1700" b="1" i="0" dirty="0">
                        <a:latin typeface="Calibri" panose="020F0502020204030204" pitchFamily="34" charset="0"/>
                        <a:cs typeface="Calibri" panose="020F0502020204030204" pitchFamily="34" charset="0"/>
                      </a:endParaRPr>
                    </a:p>
                  </a:txBody>
                  <a:tcPr/>
                </a:tc>
                <a:tc>
                  <a:txBody>
                    <a:bodyPr/>
                    <a:lstStyle/>
                    <a:p>
                      <a:pPr marL="0" lvl="0" indent="0" algn="l" rtl="0">
                        <a:lnSpc>
                          <a:spcPct val="90000"/>
                        </a:lnSpc>
                        <a:spcBef>
                          <a:spcPts val="500"/>
                        </a:spcBef>
                        <a:spcAft>
                          <a:spcPts val="0"/>
                        </a:spcAft>
                        <a:buClr>
                          <a:schemeClr val="dk1"/>
                        </a:buClr>
                        <a:buSzPts val="2400"/>
                        <a:buNone/>
                      </a:pPr>
                      <a:r>
                        <a:rPr lang="sv-SE" sz="1800" kern="1200" dirty="0">
                          <a:solidFill>
                            <a:schemeClr val="dk1"/>
                          </a:solidFill>
                          <a:latin typeface="Calibri" panose="020F0502020204030204" pitchFamily="34" charset="0"/>
                          <a:ea typeface="+mn-ea"/>
                          <a:cs typeface="Calibri" panose="020F0502020204030204" pitchFamily="34" charset="0"/>
                        </a:rPr>
                        <a:t>Träffar vi rätt patienter digitalt?</a:t>
                      </a:r>
                    </a:p>
                    <a:p>
                      <a:pPr marL="0" lvl="0" indent="0" algn="l" rtl="0">
                        <a:lnSpc>
                          <a:spcPct val="90000"/>
                        </a:lnSpc>
                        <a:spcBef>
                          <a:spcPts val="500"/>
                        </a:spcBef>
                        <a:spcAft>
                          <a:spcPts val="0"/>
                        </a:spcAft>
                        <a:buClr>
                          <a:schemeClr val="dk1"/>
                        </a:buClr>
                        <a:buSzPts val="2400"/>
                        <a:buNone/>
                      </a:pPr>
                      <a:r>
                        <a:rPr lang="sv-SE" sz="1800" kern="1200" dirty="0">
                          <a:solidFill>
                            <a:schemeClr val="dk1"/>
                          </a:solidFill>
                          <a:latin typeface="Calibri" panose="020F0502020204030204" pitchFamily="34" charset="0"/>
                          <a:ea typeface="+mn-ea"/>
                          <a:cs typeface="Calibri" panose="020F0502020204030204" pitchFamily="34" charset="0"/>
                        </a:rPr>
                        <a:t>Kan vi lätt boka om till fysiskt besök om det behövs?</a:t>
                      </a:r>
                    </a:p>
                  </a:txBody>
                  <a:tcPr/>
                </a:tc>
                <a:extLst>
                  <a:ext uri="{0D108BD9-81ED-4DB2-BD59-A6C34878D82A}">
                    <a16:rowId xmlns:a16="http://schemas.microsoft.com/office/drawing/2014/main" val="2687610789"/>
                  </a:ext>
                </a:extLst>
              </a:tr>
              <a:tr h="12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rPr>
                        <a:t>Stress</a:t>
                      </a:r>
                    </a:p>
                  </a:txBody>
                  <a:tcPr/>
                </a:tc>
                <a:tc>
                  <a:txBody>
                    <a:bodyPr/>
                    <a:lstStyle/>
                    <a:p>
                      <a:pPr marL="0" lvl="0" indent="0" algn="l" rtl="0">
                        <a:lnSpc>
                          <a:spcPct val="90000"/>
                        </a:lnSpc>
                        <a:spcBef>
                          <a:spcPts val="500"/>
                        </a:spcBef>
                        <a:spcAft>
                          <a:spcPts val="0"/>
                        </a:spcAft>
                        <a:buClr>
                          <a:schemeClr val="dk1"/>
                        </a:buClr>
                        <a:buSzPts val="2400"/>
                        <a:buNone/>
                      </a:pPr>
                      <a:r>
                        <a:rPr lang="sv-SE" sz="1800" kern="1200" dirty="0">
                          <a:solidFill>
                            <a:schemeClr val="dk1"/>
                          </a:solidFill>
                          <a:latin typeface="Calibri" panose="020F0502020204030204" pitchFamily="34" charset="0"/>
                          <a:ea typeface="+mn-ea"/>
                          <a:cs typeface="Calibri" panose="020F0502020204030204" pitchFamily="34" charset="0"/>
                        </a:rPr>
                        <a:t>Hur gör vi när det blir riktigt stressigt, t.ex. när någon i personalen blir sjuk?</a:t>
                      </a:r>
                    </a:p>
                    <a:p>
                      <a:pPr marL="0" lvl="0" indent="0" algn="l" rtl="0">
                        <a:lnSpc>
                          <a:spcPct val="90000"/>
                        </a:lnSpc>
                        <a:spcBef>
                          <a:spcPts val="500"/>
                        </a:spcBef>
                        <a:spcAft>
                          <a:spcPts val="0"/>
                        </a:spcAft>
                        <a:buClr>
                          <a:schemeClr val="dk1"/>
                        </a:buClr>
                        <a:buSzPts val="2200"/>
                        <a:buNone/>
                      </a:pPr>
                      <a:r>
                        <a:rPr lang="sv-SE" sz="1800" kern="1200" dirty="0">
                          <a:solidFill>
                            <a:schemeClr val="dk1"/>
                          </a:solidFill>
                          <a:latin typeface="Calibri" panose="020F0502020204030204" pitchFamily="34" charset="0"/>
                          <a:ea typeface="+mn-ea"/>
                          <a:cs typeface="Calibri" panose="020F0502020204030204" pitchFamily="34" charset="0"/>
                        </a:rPr>
                        <a:t>Har vi en färdig prioriteringsordning? Vad kan vänta/avbokas helt? Vem ansvarar?</a:t>
                      </a:r>
                    </a:p>
                    <a:p>
                      <a:pPr marL="0" lvl="0" indent="0" algn="l" rtl="0">
                        <a:lnSpc>
                          <a:spcPct val="90000"/>
                        </a:lnSpc>
                        <a:spcBef>
                          <a:spcPts val="500"/>
                        </a:spcBef>
                        <a:spcAft>
                          <a:spcPts val="0"/>
                        </a:spcAft>
                        <a:buClr>
                          <a:schemeClr val="dk1"/>
                        </a:buClr>
                        <a:buSzPts val="2200"/>
                        <a:buNone/>
                      </a:pPr>
                      <a:r>
                        <a:rPr lang="sv-SE" sz="1800" kern="1200" dirty="0">
                          <a:solidFill>
                            <a:schemeClr val="dk1"/>
                          </a:solidFill>
                          <a:latin typeface="Calibri" panose="020F0502020204030204" pitchFamily="34" charset="0"/>
                          <a:ea typeface="+mn-ea"/>
                          <a:cs typeface="Calibri" panose="020F0502020204030204" pitchFamily="34" charset="0"/>
                        </a:rPr>
                        <a:t>Hur hjälps vi åt? Hur använder vi varandras kompetens?</a:t>
                      </a:r>
                    </a:p>
                  </a:txBody>
                  <a:tcPr/>
                </a:tc>
                <a:extLst>
                  <a:ext uri="{0D108BD9-81ED-4DB2-BD59-A6C34878D82A}">
                    <a16:rowId xmlns:a16="http://schemas.microsoft.com/office/drawing/2014/main" val="430778474"/>
                  </a:ext>
                </a:extLst>
              </a:tr>
              <a:tr h="931896">
                <a:tc>
                  <a:txBody>
                    <a:bodyPr/>
                    <a:lstStyle/>
                    <a:p>
                      <a:r>
                        <a:rPr lang="sv-SE" sz="1700" b="1" i="0" dirty="0">
                          <a:latin typeface="Calibri" panose="020F0502020204030204" pitchFamily="34" charset="0"/>
                          <a:cs typeface="Calibri" panose="020F0502020204030204" pitchFamily="34" charset="0"/>
                        </a:rPr>
                        <a:t>Provsvar</a:t>
                      </a:r>
                    </a:p>
                  </a:txBody>
                  <a:tcPr/>
                </a:tc>
                <a:tc>
                  <a:txBody>
                    <a:bodyPr/>
                    <a:lstStyle/>
                    <a:p>
                      <a:pPr marL="228600" lvl="0" indent="-228600">
                        <a:buSzPts val="2200"/>
                      </a:pPr>
                      <a:r>
                        <a:rPr lang="sv-SE" sz="1800" kern="1200" dirty="0">
                          <a:solidFill>
                            <a:schemeClr val="dk1"/>
                          </a:solidFill>
                          <a:latin typeface="Calibri" panose="020F0502020204030204" pitchFamily="34" charset="0"/>
                          <a:ea typeface="+mn-ea"/>
                          <a:cs typeface="Calibri" panose="020F0502020204030204" pitchFamily="34" charset="0"/>
                        </a:rPr>
                        <a:t>Finns ansvarig utsedd som varje vecka kontrollerar om något prov- eller undersökningsresultat blivit liggande i den gemensamma inkorgen?</a:t>
                      </a:r>
                    </a:p>
                  </a:txBody>
                  <a:tcPr/>
                </a:tc>
                <a:extLst>
                  <a:ext uri="{0D108BD9-81ED-4DB2-BD59-A6C34878D82A}">
                    <a16:rowId xmlns:a16="http://schemas.microsoft.com/office/drawing/2014/main" val="372593786"/>
                  </a:ext>
                </a:extLst>
              </a:tr>
            </a:tbl>
          </a:graphicData>
        </a:graphic>
      </p:graphicFrame>
      <p:sp>
        <p:nvSpPr>
          <p:cNvPr id="5" name="Google Shape;274;p15">
            <a:extLst>
              <a:ext uri="{FF2B5EF4-FFF2-40B4-BE49-F238E27FC236}">
                <a16:creationId xmlns:a16="http://schemas.microsoft.com/office/drawing/2014/main" id="{5B9789E9-A6AC-433B-BB16-786450F84E26}"/>
              </a:ext>
            </a:extLst>
          </p:cNvPr>
          <p:cNvSpPr txBox="1">
            <a:spLocks/>
          </p:cNvSpPr>
          <p:nvPr/>
        </p:nvSpPr>
        <p:spPr>
          <a:xfrm>
            <a:off x="623656" y="286705"/>
            <a:ext cx="10515600" cy="1325563"/>
          </a:xfrm>
          <a:prstGeom prst="rect">
            <a:avLst/>
          </a:prstGeom>
          <a:noFill/>
          <a:ln>
            <a:noFill/>
          </a:ln>
        </p:spPr>
        <p:txBody>
          <a:bodyPr spcFirstLastPara="1" vert="horz" wrap="square" lIns="91425" tIns="45700" rIns="91425" bIns="45700" rtlCol="0" anchor="ctr" anchorCtr="0">
            <a:norm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pPr>
              <a:buSzPts val="2800"/>
            </a:pPr>
            <a:r>
              <a:rPr lang="sv-SE" dirty="0">
                <a:solidFill>
                  <a:schemeClr val="accent2">
                    <a:lumMod val="75000"/>
                  </a:schemeClr>
                </a:solidFill>
              </a:rPr>
              <a:t>Risksituation</a:t>
            </a:r>
            <a:r>
              <a:rPr lang="sv-SE" dirty="0">
                <a:solidFill>
                  <a:srgbClr val="0070C0"/>
                </a:solidFill>
              </a:rPr>
              <a:t> </a:t>
            </a:r>
            <a:r>
              <a:rPr lang="sv-SE" dirty="0">
                <a:solidFill>
                  <a:schemeClr val="accent2">
                    <a:lumMod val="75000"/>
                  </a:schemeClr>
                </a:solidFill>
              </a:rPr>
              <a:t>– digital vård och stress</a:t>
            </a:r>
          </a:p>
        </p:txBody>
      </p:sp>
      <p:sp>
        <p:nvSpPr>
          <p:cNvPr id="7" name="textruta 6">
            <a:extLst>
              <a:ext uri="{FF2B5EF4-FFF2-40B4-BE49-F238E27FC236}">
                <a16:creationId xmlns:a16="http://schemas.microsoft.com/office/drawing/2014/main" id="{9589FA3C-BAF1-45CD-8A3A-E46A5DEF4918}"/>
              </a:ext>
            </a:extLst>
          </p:cNvPr>
          <p:cNvSpPr txBox="1"/>
          <p:nvPr/>
        </p:nvSpPr>
        <p:spPr>
          <a:xfrm>
            <a:off x="727967" y="1501901"/>
            <a:ext cx="9942991" cy="590931"/>
          </a:xfrm>
          <a:prstGeom prst="rect">
            <a:avLst/>
          </a:prstGeom>
          <a:noFill/>
        </p:spPr>
        <p:txBody>
          <a:bodyPr wrap="square">
            <a:spAutoFit/>
          </a:bodyPr>
          <a:lstStyle/>
          <a:p>
            <a:pPr marL="0" lvl="0" indent="0" algn="l" rtl="0">
              <a:lnSpc>
                <a:spcPct val="90000"/>
              </a:lnSpc>
              <a:spcBef>
                <a:spcPts val="0"/>
              </a:spcBef>
              <a:spcAft>
                <a:spcPts val="0"/>
              </a:spcAft>
              <a:buClr>
                <a:schemeClr val="dk1"/>
              </a:buClr>
              <a:buSzPts val="2800"/>
              <a:buNone/>
            </a:pPr>
            <a:r>
              <a:rPr lang="sv-SE" sz="1800" dirty="0"/>
              <a:t>Det finns många risksituationer när yttre faktorer kan försvåra rätt </a:t>
            </a:r>
            <a:r>
              <a:rPr lang="sv-SE" sz="1800" dirty="0">
                <a:solidFill>
                  <a:schemeClr val="tx1"/>
                </a:solidFill>
              </a:rPr>
              <a:t>diagnostik eller insats. Fundera tillsammans över frågorna.</a:t>
            </a:r>
          </a:p>
        </p:txBody>
      </p:sp>
    </p:spTree>
    <p:extLst>
      <p:ext uri="{BB962C8B-B14F-4D97-AF65-F5344CB8AC3E}">
        <p14:creationId xmlns:p14="http://schemas.microsoft.com/office/powerpoint/2010/main" val="35520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7212" y="0"/>
            <a:ext cx="10756588" cy="1325563"/>
          </a:xfrm>
        </p:spPr>
        <p:txBody>
          <a:bodyPr/>
          <a:lstStyle/>
          <a:p>
            <a:r>
              <a:rPr lang="sv-SE" dirty="0">
                <a:solidFill>
                  <a:schemeClr val="accent2">
                    <a:lumMod val="75000"/>
                  </a:schemeClr>
                </a:solidFill>
              </a:rPr>
              <a:t>Riktlinjer och rutiner </a:t>
            </a:r>
          </a:p>
        </p:txBody>
      </p:sp>
      <p:sp>
        <p:nvSpPr>
          <p:cNvPr id="5" name="textruta 4">
            <a:extLst>
              <a:ext uri="{FF2B5EF4-FFF2-40B4-BE49-F238E27FC236}">
                <a16:creationId xmlns:a16="http://schemas.microsoft.com/office/drawing/2014/main" id="{31587E4E-0D54-4952-9FFF-E245BF4B9766}"/>
              </a:ext>
            </a:extLst>
          </p:cNvPr>
          <p:cNvSpPr txBox="1"/>
          <p:nvPr/>
        </p:nvSpPr>
        <p:spPr>
          <a:xfrm>
            <a:off x="3048000" y="2951947"/>
            <a:ext cx="609600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i="1" dirty="0">
                <a:solidFill>
                  <a:schemeClr val="tx1"/>
                </a:solidFill>
              </a:rPr>
              <a:t>Riktlinjer och rutiner finns på olika nivåer nationellt, regionalt och lokalt. Eftersom verksamheten inom primärvården är mångfacetterad är rutinerna många. Att regelbundet återvända till de skrivna riktlinjerna och rutinerna kan ge värdefull kunskap för utvecklingen av verksamheten.</a:t>
            </a:r>
            <a:endParaRPr lang="sv-SE" sz="1400" b="1" i="1" dirty="0">
              <a:solidFill>
                <a:schemeClr val="tx1"/>
              </a:solidFill>
            </a:endParaRPr>
          </a:p>
        </p:txBody>
      </p:sp>
      <p:graphicFrame>
        <p:nvGraphicFramePr>
          <p:cNvPr id="6" name="Tabell 5">
            <a:extLst>
              <a:ext uri="{FF2B5EF4-FFF2-40B4-BE49-F238E27FC236}">
                <a16:creationId xmlns:a16="http://schemas.microsoft.com/office/drawing/2014/main" id="{8694069B-1E79-4364-860E-3994E6593993}"/>
              </a:ext>
            </a:extLst>
          </p:cNvPr>
          <p:cNvGraphicFramePr>
            <a:graphicFrameLocks noGrp="1"/>
          </p:cNvGraphicFramePr>
          <p:nvPr>
            <p:extLst>
              <p:ext uri="{D42A27DB-BD31-4B8C-83A1-F6EECF244321}">
                <p14:modId xmlns:p14="http://schemas.microsoft.com/office/powerpoint/2010/main" val="3335651021"/>
              </p:ext>
            </p:extLst>
          </p:nvPr>
        </p:nvGraphicFramePr>
        <p:xfrm>
          <a:off x="727969" y="2009772"/>
          <a:ext cx="10306975" cy="4468485"/>
        </p:xfrm>
        <a:graphic>
          <a:graphicData uri="http://schemas.openxmlformats.org/drawingml/2006/table">
            <a:tbl>
              <a:tblPr bandCol="1">
                <a:tableStyleId>{B301B821-A1FF-4177-AEE7-76D212191A09}</a:tableStyleId>
              </a:tblPr>
              <a:tblGrid>
                <a:gridCol w="3369984">
                  <a:extLst>
                    <a:ext uri="{9D8B030D-6E8A-4147-A177-3AD203B41FA5}">
                      <a16:colId xmlns:a16="http://schemas.microsoft.com/office/drawing/2014/main" val="3600965490"/>
                    </a:ext>
                  </a:extLst>
                </a:gridCol>
                <a:gridCol w="6936991">
                  <a:extLst>
                    <a:ext uri="{9D8B030D-6E8A-4147-A177-3AD203B41FA5}">
                      <a16:colId xmlns:a16="http://schemas.microsoft.com/office/drawing/2014/main" val="2674000410"/>
                    </a:ext>
                  </a:extLst>
                </a:gridCol>
              </a:tblGrid>
              <a:tr h="1411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rPr>
                        <a:t>Hur följer vi med i de nationella och regionala riktlinjer som finns? </a:t>
                      </a:r>
                    </a:p>
                    <a:p>
                      <a:endParaRPr lang="sv-SE" sz="1700" b="1" i="0" dirty="0">
                        <a:latin typeface="Calibri" panose="020F0502020204030204" pitchFamily="34" charset="0"/>
                        <a:cs typeface="Calibri" panose="020F0502020204030204" pitchFamily="34" charset="0"/>
                      </a:endParaRPr>
                    </a:p>
                  </a:txBody>
                  <a:tcPr/>
                </a:tc>
                <a:tc>
                  <a:txBody>
                    <a:bodyPr/>
                    <a:lstStyle/>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Känner alla till (och använder) dem? T.ex. Nationellt kliniskt</a:t>
                      </a:r>
                      <a:br>
                        <a:rPr lang="sv-SE" sz="1800" dirty="0">
                          <a:latin typeface="Calibri" panose="020F0502020204030204" pitchFamily="34" charset="0"/>
                          <a:cs typeface="Calibri" panose="020F0502020204030204" pitchFamily="34" charset="0"/>
                        </a:rPr>
                      </a:br>
                      <a:r>
                        <a:rPr lang="sv-SE" sz="1800" dirty="0">
                          <a:latin typeface="Calibri" panose="020F0502020204030204" pitchFamily="34" charset="0"/>
                          <a:cs typeface="Calibri" panose="020F0502020204030204" pitchFamily="34" charset="0"/>
                        </a:rPr>
                        <a:t>kunskapsstöd, vårdprocessprogram, Vårdhandboken</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Nationella riktlinjer kan ange prioriterade åtgärder – hur håller vi oss informerade?</a:t>
                      </a:r>
                    </a:p>
                    <a:p>
                      <a:pPr marL="180000" marR="0" lvl="1" indent="0" algn="l" defTabSz="914400" rtl="0" eaLnBrk="1" fontAlgn="auto" latinLnBrk="0" hangingPunct="1">
                        <a:lnSpc>
                          <a:spcPct val="90000"/>
                        </a:lnSpc>
                        <a:spcBef>
                          <a:spcPts val="500"/>
                        </a:spcBef>
                        <a:spcAft>
                          <a:spcPts val="0"/>
                        </a:spcAft>
                        <a:buClr>
                          <a:schemeClr val="dk1"/>
                        </a:buClr>
                        <a:buSzPct val="100000"/>
                        <a:buFont typeface="Arial"/>
                        <a:buNone/>
                        <a:tabLst/>
                        <a:defRPr/>
                      </a:pPr>
                      <a:r>
                        <a:rPr lang="sv-SE" sz="1800" dirty="0">
                          <a:latin typeface="Calibri" panose="020F0502020204030204" pitchFamily="34" charset="0"/>
                          <a:cs typeface="Calibri" panose="020F0502020204030204" pitchFamily="34" charset="0"/>
                        </a:rPr>
                        <a:t>Vet alla var man hittar våra regionala riktlinjer?</a:t>
                      </a:r>
                    </a:p>
                  </a:txBody>
                  <a:tcPr/>
                </a:tc>
                <a:extLst>
                  <a:ext uri="{0D108BD9-81ED-4DB2-BD59-A6C34878D82A}">
                    <a16:rowId xmlns:a16="http://schemas.microsoft.com/office/drawing/2014/main" val="2687610789"/>
                  </a:ext>
                </a:extLst>
              </a:tr>
              <a:tr h="1011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rPr>
                        <a:t>Gör vi likadant på vårdcentralen? </a:t>
                      </a:r>
                    </a:p>
                    <a:p>
                      <a:endParaRPr lang="sv-SE" sz="1700" b="1" i="0" dirty="0">
                        <a:latin typeface="Calibri" panose="020F0502020204030204" pitchFamily="34" charset="0"/>
                        <a:cs typeface="Calibri" panose="020F0502020204030204" pitchFamily="34" charset="0"/>
                      </a:endParaRPr>
                    </a:p>
                  </a:txBody>
                  <a:tcPr/>
                </a:tc>
                <a:tc>
                  <a:txBody>
                    <a:bodyPr/>
                    <a:lstStyle/>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Har vi gemensamma rutiner för det mesta? Används de?</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Vet alla var man hittar våra rutiner?</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informeras nyanställda?</a:t>
                      </a:r>
                    </a:p>
                  </a:txBody>
                  <a:tcPr/>
                </a:tc>
                <a:extLst>
                  <a:ext uri="{0D108BD9-81ED-4DB2-BD59-A6C34878D82A}">
                    <a16:rowId xmlns:a16="http://schemas.microsoft.com/office/drawing/2014/main" val="430778474"/>
                  </a:ext>
                </a:extLst>
              </a:tr>
              <a:tr h="931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6"/>
                            </a:ext>
                          </a:extLst>
                        </a:rPr>
                        <a:t>Hur uppdaterar vi rutiner?</a:t>
                      </a:r>
                      <a:r>
                        <a:rPr lang="sv-SE" sz="1700" b="1" i="0" dirty="0">
                          <a:latin typeface="Calibri" panose="020F0502020204030204" pitchFamily="34" charset="0"/>
                          <a:cs typeface="Calibri" panose="020F0502020204030204" pitchFamily="34" charset="0"/>
                        </a:rPr>
                        <a:t> </a:t>
                      </a:r>
                    </a:p>
                    <a:p>
                      <a:endParaRPr lang="sv-SE" sz="1700" b="1" i="0" dirty="0">
                        <a:latin typeface="Calibri" panose="020F0502020204030204" pitchFamily="34" charset="0"/>
                        <a:cs typeface="Calibri" panose="020F0502020204030204" pitchFamily="34" charset="0"/>
                      </a:endParaRPr>
                    </a:p>
                  </a:txBody>
                  <a:tcPr/>
                </a:tc>
                <a:tc>
                  <a:txBody>
                    <a:bodyPr/>
                    <a:lstStyle/>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Är våra rutiner aktuella? </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uppdateras de efter nya rön?</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får alla veta att rutinerna är uppdaterade?</a:t>
                      </a:r>
                    </a:p>
                  </a:txBody>
                  <a:tcPr/>
                </a:tc>
                <a:extLst>
                  <a:ext uri="{0D108BD9-81ED-4DB2-BD59-A6C34878D82A}">
                    <a16:rowId xmlns:a16="http://schemas.microsoft.com/office/drawing/2014/main" val="372593786"/>
                  </a:ext>
                </a:extLst>
              </a:tr>
              <a:tr h="1044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700" b="1" i="0" dirty="0">
                          <a:latin typeface="Calibri" panose="020F0502020204030204" pitchFamily="34" charset="0"/>
                          <a:cs typeface="Calibri" panose="020F0502020204030204" pitchFamily="34" charset="0"/>
                        </a:rPr>
                        <a:t>Har vi forum inom och mellan professioner för diskussion om nya rutiner?</a:t>
                      </a:r>
                    </a:p>
                  </a:txBody>
                  <a:tcPr/>
                </a:tc>
                <a:tc>
                  <a:txBody>
                    <a:bodyPr/>
                    <a:lstStyle/>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drar vi nytta av varandras kompetenser och kontaktytor?</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kan vi hjälpas åt att påminna om rutiner?</a:t>
                      </a:r>
                    </a:p>
                    <a:p>
                      <a:pPr marL="180000" lvl="1" indent="0" algn="l" rtl="0">
                        <a:lnSpc>
                          <a:spcPct val="90000"/>
                        </a:lnSpc>
                        <a:spcBef>
                          <a:spcPts val="500"/>
                        </a:spcBef>
                        <a:spcAft>
                          <a:spcPts val="0"/>
                        </a:spcAft>
                        <a:buClr>
                          <a:schemeClr val="dk1"/>
                        </a:buClr>
                        <a:buSzPct val="100000"/>
                        <a:buNone/>
                      </a:pPr>
                      <a:r>
                        <a:rPr lang="sv-SE" sz="1800" dirty="0">
                          <a:latin typeface="Calibri" panose="020F0502020204030204" pitchFamily="34" charset="0"/>
                          <a:cs typeface="Calibri" panose="020F0502020204030204" pitchFamily="34" charset="0"/>
                        </a:rPr>
                        <a:t>Hur kan vi hjälpas åt att upptäcka risker?</a:t>
                      </a:r>
                      <a:endParaRPr lang="sv-SE" sz="1800" dirty="0">
                        <a:highlight>
                          <a:srgbClr val="FFFF00"/>
                        </a:highligh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5585994"/>
                  </a:ext>
                </a:extLst>
              </a:tr>
            </a:tbl>
          </a:graphicData>
        </a:graphic>
      </p:graphicFrame>
      <p:sp>
        <p:nvSpPr>
          <p:cNvPr id="7" name="Google Shape;239;p13">
            <a:extLst>
              <a:ext uri="{FF2B5EF4-FFF2-40B4-BE49-F238E27FC236}">
                <a16:creationId xmlns:a16="http://schemas.microsoft.com/office/drawing/2014/main" id="{CFC05880-A8A3-4737-B6C0-38579EFA6CBF}"/>
              </a:ext>
            </a:extLst>
          </p:cNvPr>
          <p:cNvSpPr txBox="1">
            <a:spLocks/>
          </p:cNvSpPr>
          <p:nvPr/>
        </p:nvSpPr>
        <p:spPr>
          <a:xfrm>
            <a:off x="597212" y="1042165"/>
            <a:ext cx="10224668" cy="7256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chemeClr val="tx1"/>
                </a:solidFill>
                <a:latin typeface="Calibri" panose="020F0502020204030204" pitchFamily="34" charset="0"/>
                <a:cs typeface="Calibri" panose="020F0502020204030204" pitchFamily="34" charset="0"/>
              </a:rPr>
              <a:t>Riktlinjer och rutiner finns på olika nivåer nationellt, regionalt och lokalt. Eftersom verksamheten inom primärvården är mångfacetterad är rutinerna många. Att regelbundet återvända till de skrivna riktlinjerna och rutinerna kan ge värdefull kunskap för utvecklingen av verksamheten.</a:t>
            </a:r>
            <a:endParaRPr lang="sv-SE" sz="1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28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148BFF8-86D2-974C-B09D-247D7E917B8D}"/>
              </a:ext>
            </a:extLst>
          </p:cNvPr>
          <p:cNvSpPr>
            <a:spLocks noGrp="1"/>
          </p:cNvSpPr>
          <p:nvPr>
            <p:ph type="title"/>
          </p:nvPr>
        </p:nvSpPr>
        <p:spPr>
          <a:xfrm>
            <a:off x="703522" y="493708"/>
            <a:ext cx="10515600" cy="1325563"/>
          </a:xfrm>
        </p:spPr>
        <p:txBody>
          <a:bodyPr>
            <a:normAutofit/>
          </a:bodyPr>
          <a:lstStyle/>
          <a:p>
            <a:r>
              <a:rPr lang="sv-SE" dirty="0">
                <a:solidFill>
                  <a:schemeClr val="accent2">
                    <a:lumMod val="75000"/>
                  </a:schemeClr>
                </a:solidFill>
              </a:rPr>
              <a:t>Läs mer på</a:t>
            </a:r>
          </a:p>
        </p:txBody>
      </p:sp>
      <p:sp>
        <p:nvSpPr>
          <p:cNvPr id="5" name="Platshållare för innehåll 4">
            <a:extLst>
              <a:ext uri="{FF2B5EF4-FFF2-40B4-BE49-F238E27FC236}">
                <a16:creationId xmlns:a16="http://schemas.microsoft.com/office/drawing/2014/main" id="{5255CEFF-7060-EA43-B098-70C00501C5BB}"/>
              </a:ext>
            </a:extLst>
          </p:cNvPr>
          <p:cNvSpPr>
            <a:spLocks noGrp="1"/>
          </p:cNvSpPr>
          <p:nvPr>
            <p:ph idx="1"/>
          </p:nvPr>
        </p:nvSpPr>
        <p:spPr>
          <a:xfrm>
            <a:off x="1109785" y="2138248"/>
            <a:ext cx="9978202" cy="4351338"/>
          </a:xfrm>
        </p:spPr>
        <p:txBody>
          <a:bodyPr>
            <a:normAutofit/>
          </a:bodyPr>
          <a:lstStyle/>
          <a:p>
            <a:pPr marL="0" indent="0">
              <a:buNone/>
            </a:pPr>
            <a:r>
              <a:rPr lang="sv-SE" sz="2400" dirty="0"/>
              <a:t>PrimärvårdsKvalitets hemsida under fliken Kvalitetsindikatorer </a:t>
            </a:r>
            <a:r>
              <a:rPr lang="sv-SE" sz="2400" dirty="0">
                <a:hlinkClick r:id="rId2"/>
              </a:rPr>
              <a:t>Länk</a:t>
            </a:r>
            <a:endParaRPr lang="sv-SE" sz="2400" dirty="0">
              <a:solidFill>
                <a:srgbClr val="FF0000"/>
              </a:solidFill>
            </a:endParaRPr>
          </a:p>
          <a:p>
            <a:r>
              <a:rPr lang="sv-SE" sz="2400" dirty="0">
                <a:solidFill>
                  <a:schemeClr val="tx1"/>
                </a:solidFill>
              </a:rPr>
              <a:t>Introduktion till kvalitetsindikatorer – information om t.ex. tidsintervall, kontakttyper </a:t>
            </a:r>
            <a:r>
              <a:rPr lang="sv-SE" sz="2400" dirty="0">
                <a:solidFill>
                  <a:schemeClr val="tx1"/>
                </a:solidFill>
                <a:hlinkClick r:id="rId3"/>
              </a:rPr>
              <a:t>Länk</a:t>
            </a:r>
            <a:endParaRPr lang="sv-SE" sz="2400" dirty="0">
              <a:solidFill>
                <a:schemeClr val="tx1"/>
              </a:solidFill>
            </a:endParaRPr>
          </a:p>
          <a:p>
            <a:r>
              <a:rPr lang="sv-SE" sz="2400" dirty="0">
                <a:solidFill>
                  <a:schemeClr val="tx1"/>
                </a:solidFill>
              </a:rPr>
              <a:t>Om Kvalitetsindikatorkatalogen (KIK) - i KIK finns alla indikatorer inlagda med</a:t>
            </a:r>
            <a:r>
              <a:rPr lang="sv-SE" sz="2400" dirty="0"/>
              <a:t> fullständig indikator</a:t>
            </a:r>
            <a:r>
              <a:rPr lang="sv-SE" sz="2400" dirty="0">
                <a:solidFill>
                  <a:schemeClr val="tx1"/>
                </a:solidFill>
              </a:rPr>
              <a:t>specifikation, motivering</a:t>
            </a:r>
            <a:r>
              <a:rPr lang="sv-SE" sz="2400" dirty="0"/>
              <a:t> och vetenskapliga </a:t>
            </a:r>
            <a:r>
              <a:rPr lang="sv-SE" sz="2400" dirty="0">
                <a:solidFill>
                  <a:schemeClr val="tx1"/>
                </a:solidFill>
              </a:rPr>
              <a:t>referenser) </a:t>
            </a:r>
            <a:r>
              <a:rPr lang="sv-SE" sz="2400" dirty="0">
                <a:solidFill>
                  <a:schemeClr val="tx1"/>
                </a:solidFill>
                <a:hlinkClick r:id="rId4"/>
              </a:rPr>
              <a:t>Länk</a:t>
            </a:r>
            <a:endParaRPr lang="sv-SE" sz="2400" dirty="0">
              <a:solidFill>
                <a:schemeClr val="tx1"/>
              </a:solidFill>
            </a:endParaRPr>
          </a:p>
          <a:p>
            <a:r>
              <a:rPr lang="sv-SE" sz="2400" dirty="0"/>
              <a:t>Indikatorer A-Ö – information om de olika indikator</a:t>
            </a:r>
            <a:r>
              <a:rPr lang="sv-SE" sz="2400" dirty="0">
                <a:solidFill>
                  <a:schemeClr val="tx1"/>
                </a:solidFill>
              </a:rPr>
              <a:t>områdena </a:t>
            </a:r>
            <a:r>
              <a:rPr lang="sv-SE" sz="2400" dirty="0">
                <a:solidFill>
                  <a:schemeClr val="tx1"/>
                </a:solidFill>
                <a:hlinkClick r:id="rId5"/>
              </a:rPr>
              <a:t>Länk</a:t>
            </a:r>
            <a:endParaRPr lang="sv-SE" sz="2400" dirty="0">
              <a:solidFill>
                <a:schemeClr val="tx1"/>
              </a:solidFill>
            </a:endParaRPr>
          </a:p>
          <a:p>
            <a:endParaRPr lang="sv-SE" sz="2400" dirty="0"/>
          </a:p>
          <a:p>
            <a:endParaRPr lang="sv-SE" sz="2400" dirty="0"/>
          </a:p>
        </p:txBody>
      </p:sp>
    </p:spTree>
    <p:extLst>
      <p:ext uri="{BB962C8B-B14F-4D97-AF65-F5344CB8AC3E}">
        <p14:creationId xmlns:p14="http://schemas.microsoft.com/office/powerpoint/2010/main" val="40295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1" name="Google Shape;511;p43"/>
          <p:cNvSpPr txBox="1">
            <a:spLocks noGrp="1"/>
          </p:cNvSpPr>
          <p:nvPr>
            <p:ph type="body" idx="1"/>
          </p:nvPr>
        </p:nvSpPr>
        <p:spPr>
          <a:xfrm>
            <a:off x="206477" y="1825625"/>
            <a:ext cx="11147323"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graphicFrame>
        <p:nvGraphicFramePr>
          <p:cNvPr id="2" name="Diagram 1"/>
          <p:cNvGraphicFramePr/>
          <p:nvPr/>
        </p:nvGraphicFramePr>
        <p:xfrm>
          <a:off x="937260" y="888544"/>
          <a:ext cx="10416540" cy="5376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ubrik 1">
            <a:extLst>
              <a:ext uri="{FF2B5EF4-FFF2-40B4-BE49-F238E27FC236}">
                <a16:creationId xmlns:a16="http://schemas.microsoft.com/office/drawing/2014/main" id="{136F52D9-BCAF-430B-B092-6EF18F909A15}"/>
              </a:ext>
            </a:extLst>
          </p:cNvPr>
          <p:cNvSpPr>
            <a:spLocks noGrp="1"/>
          </p:cNvSpPr>
          <p:nvPr>
            <p:ph type="title"/>
          </p:nvPr>
        </p:nvSpPr>
        <p:spPr>
          <a:xfrm>
            <a:off x="991566" y="391082"/>
            <a:ext cx="7200000" cy="1157611"/>
          </a:xfrm>
        </p:spPr>
        <p:txBody>
          <a:bodyPr/>
          <a:lstStyle/>
          <a:p>
            <a:r>
              <a:rPr lang="sv-SE" sz="3600" dirty="0">
                <a:solidFill>
                  <a:schemeClr val="accent1"/>
                </a:solidFill>
              </a:rPr>
              <a:t>Fortsättning</a:t>
            </a:r>
          </a:p>
        </p:txBody>
      </p:sp>
    </p:spTree>
    <p:extLst>
      <p:ext uri="{BB962C8B-B14F-4D97-AF65-F5344CB8AC3E}">
        <p14:creationId xmlns:p14="http://schemas.microsoft.com/office/powerpoint/2010/main" val="48966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C40CAD8-1484-4681-81C3-504CC976CB19}"/>
              </a:ext>
            </a:extLst>
          </p:cNvPr>
          <p:cNvSpPr>
            <a:spLocks noGrp="1"/>
          </p:cNvSpPr>
          <p:nvPr>
            <p:ph type="ctrTitle"/>
          </p:nvPr>
        </p:nvSpPr>
        <p:spPr>
          <a:xfrm>
            <a:off x="1741502" y="1745916"/>
            <a:ext cx="8708994" cy="1683084"/>
          </a:xfrm>
        </p:spPr>
        <p:txBody>
          <a:bodyPr/>
          <a:lstStyle/>
          <a:p>
            <a:r>
              <a:rPr lang="sv-SE" dirty="0">
                <a:hlinkClick r:id="rId2"/>
              </a:rPr>
              <a:t>www.skr.se/primarvardskvalitet</a:t>
            </a:r>
            <a:br>
              <a:rPr lang="sv-SE" dirty="0"/>
            </a:br>
            <a:endParaRPr lang="sv-SE" dirty="0"/>
          </a:p>
        </p:txBody>
      </p:sp>
    </p:spTree>
    <p:extLst>
      <p:ext uri="{BB962C8B-B14F-4D97-AF65-F5344CB8AC3E}">
        <p14:creationId xmlns:p14="http://schemas.microsoft.com/office/powerpoint/2010/main" val="1873501518"/>
      </p:ext>
    </p:extLst>
  </p:cSld>
  <p:clrMapOvr>
    <a:masterClrMapping/>
  </p:clrMapOvr>
</p:sld>
</file>

<file path=ppt/theme/theme1.xml><?xml version="1.0" encoding="utf-8"?>
<a:theme xmlns:a="http://schemas.openxmlformats.org/drawingml/2006/main" name="1_Office-tema">
  <a:themeElements>
    <a:clrScheme name="Egen 2">
      <a:dk1>
        <a:srgbClr val="000000"/>
      </a:dk1>
      <a:lt1>
        <a:srgbClr val="FFFFFF"/>
      </a:lt1>
      <a:dk2>
        <a:srgbClr val="44546A"/>
      </a:dk2>
      <a:lt2>
        <a:srgbClr val="E7E6E6"/>
      </a:lt2>
      <a:accent1>
        <a:srgbClr val="447079"/>
      </a:accent1>
      <a:accent2>
        <a:srgbClr val="71B3A7"/>
      </a:accent2>
      <a:accent3>
        <a:srgbClr val="5D287F"/>
      </a:accent3>
      <a:accent4>
        <a:srgbClr val="DFA18D"/>
      </a:accent4>
      <a:accent5>
        <a:srgbClr val="EFCD30"/>
      </a:accent5>
      <a:accent6>
        <a:srgbClr val="D3CD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marvardsKvalitet och professionsföreningarna_korr4" id="{0622CD03-646A-464B-A0B7-107415F1D3AE}" vid="{9DA69854-CB91-684A-B2C4-0C27E53284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11081</TotalTime>
  <Words>461</Words>
  <Application>Microsoft Office PowerPoint</Application>
  <PresentationFormat>Bredbild</PresentationFormat>
  <Paragraphs>59</Paragraphs>
  <Slides>6</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Verdana</vt:lpstr>
      <vt:lpstr>1_Office-tema</vt:lpstr>
      <vt:lpstr>FoKUS tema - Säker vård i primärvård Del 6 Avslutning</vt:lpstr>
      <vt:lpstr>PowerPoint-presentation</vt:lpstr>
      <vt:lpstr>Riktlinjer och rutiner </vt:lpstr>
      <vt:lpstr>Läs mer på</vt:lpstr>
      <vt:lpstr>Fortsättning</vt:lpstr>
      <vt:lpstr>www.skr.se/primarvardskvalitet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Eva Arvidsson</dc:creator>
  <cp:lastModifiedBy>Gäre Arvidsson Stina</cp:lastModifiedBy>
  <cp:revision>119</cp:revision>
  <dcterms:created xsi:type="dcterms:W3CDTF">2021-01-29T23:02:51Z</dcterms:created>
  <dcterms:modified xsi:type="dcterms:W3CDTF">2022-01-12T22:10:03Z</dcterms:modified>
</cp:coreProperties>
</file>