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4"/>
  </p:notesMasterIdLst>
  <p:sldIdLst>
    <p:sldId id="12073" r:id="rId3"/>
    <p:sldId id="12079" r:id="rId4"/>
    <p:sldId id="12101" r:id="rId5"/>
    <p:sldId id="12102" r:id="rId6"/>
    <p:sldId id="12113" r:id="rId7"/>
    <p:sldId id="12084" r:id="rId8"/>
    <p:sldId id="12083" r:id="rId9"/>
    <p:sldId id="12061" r:id="rId10"/>
    <p:sldId id="12072" r:id="rId11"/>
    <p:sldId id="12086" r:id="rId12"/>
    <p:sldId id="12094"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47079"/>
    <a:srgbClr val="DAE3F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D91BA-5C29-4205-9D92-F76384E7610D}" v="27" dt="2023-10-16T08:45:29.3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775" autoAdjust="0"/>
  </p:normalViewPr>
  <p:slideViewPr>
    <p:cSldViewPr snapToGrid="0">
      <p:cViewPr varScale="1">
        <p:scale>
          <a:sx n="91" d="100"/>
          <a:sy n="91" d="100"/>
        </p:scale>
        <p:origin x="144"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Steen" clId="Web-{2CBD91BA-5C29-4205-9D92-F76384E7610D}"/>
    <pc:docChg chg="modSld">
      <pc:chgData name="Susanne Steen" userId="" providerId="" clId="Web-{2CBD91BA-5C29-4205-9D92-F76384E7610D}" dt="2023-10-16T08:45:29.396" v="25" actId="1076"/>
      <pc:docMkLst>
        <pc:docMk/>
      </pc:docMkLst>
      <pc:sldChg chg="modSp">
        <pc:chgData name="Susanne Steen" userId="" providerId="" clId="Web-{2CBD91BA-5C29-4205-9D92-F76384E7610D}" dt="2023-10-16T08:44:20.863" v="12"/>
        <pc:sldMkLst>
          <pc:docMk/>
          <pc:sldMk cId="575369717" sldId="12061"/>
        </pc:sldMkLst>
        <pc:spChg chg="mod">
          <ac:chgData name="Susanne Steen" userId="" providerId="" clId="Web-{2CBD91BA-5C29-4205-9D92-F76384E7610D}" dt="2023-10-16T08:44:20.863" v="12"/>
          <ac:spMkLst>
            <pc:docMk/>
            <pc:sldMk cId="575369717" sldId="12061"/>
            <ac:spMk id="3" creationId="{5C123843-0B6D-39B5-0239-D540F2A931D3}"/>
          </ac:spMkLst>
        </pc:spChg>
      </pc:sldChg>
      <pc:sldChg chg="modSp">
        <pc:chgData name="Susanne Steen" userId="" providerId="" clId="Web-{2CBD91BA-5C29-4205-9D92-F76384E7610D}" dt="2023-10-16T08:44:29.660" v="15" actId="20577"/>
        <pc:sldMkLst>
          <pc:docMk/>
          <pc:sldMk cId="617857367" sldId="12072"/>
        </pc:sldMkLst>
        <pc:spChg chg="mod">
          <ac:chgData name="Susanne Steen" userId="" providerId="" clId="Web-{2CBD91BA-5C29-4205-9D92-F76384E7610D}" dt="2023-10-16T08:44:29.660" v="15" actId="20577"/>
          <ac:spMkLst>
            <pc:docMk/>
            <pc:sldMk cId="617857367" sldId="12072"/>
            <ac:spMk id="3" creationId="{5C123843-0B6D-39B5-0239-D540F2A931D3}"/>
          </ac:spMkLst>
        </pc:spChg>
      </pc:sldChg>
      <pc:sldChg chg="addSp modSp">
        <pc:chgData name="Susanne Steen" userId="" providerId="" clId="Web-{2CBD91BA-5C29-4205-9D92-F76384E7610D}" dt="2023-10-16T08:43:51.097" v="8" actId="1076"/>
        <pc:sldMkLst>
          <pc:docMk/>
          <pc:sldMk cId="1278977669" sldId="12073"/>
        </pc:sldMkLst>
        <pc:spChg chg="add mod">
          <ac:chgData name="Susanne Steen" userId="" providerId="" clId="Web-{2CBD91BA-5C29-4205-9D92-F76384E7610D}" dt="2023-10-16T08:43:18.112" v="4"/>
          <ac:spMkLst>
            <pc:docMk/>
            <pc:sldMk cId="1278977669" sldId="12073"/>
            <ac:spMk id="2" creationId="{E958780D-9DFF-6AD7-63DD-AB5B5E304ED5}"/>
          </ac:spMkLst>
        </pc:spChg>
        <pc:picChg chg="add mod">
          <ac:chgData name="Susanne Steen" userId="" providerId="" clId="Web-{2CBD91BA-5C29-4205-9D92-F76384E7610D}" dt="2023-10-16T08:43:51.097" v="8" actId="1076"/>
          <ac:picMkLst>
            <pc:docMk/>
            <pc:sldMk cId="1278977669" sldId="12073"/>
            <ac:picMk id="3" creationId="{A63D6CCA-F83F-0FDE-6B76-C6C7B368AF54}"/>
          </ac:picMkLst>
        </pc:picChg>
      </pc:sldChg>
      <pc:sldChg chg="modSp">
        <pc:chgData name="Susanne Steen" userId="" providerId="" clId="Web-{2CBD91BA-5C29-4205-9D92-F76384E7610D}" dt="2023-10-16T08:44:18.582" v="11" actId="20577"/>
        <pc:sldMkLst>
          <pc:docMk/>
          <pc:sldMk cId="2649558284" sldId="12083"/>
        </pc:sldMkLst>
        <pc:spChg chg="mod">
          <ac:chgData name="Susanne Steen" userId="" providerId="" clId="Web-{2CBD91BA-5C29-4205-9D92-F76384E7610D}" dt="2023-10-16T08:44:18.582" v="11" actId="20577"/>
          <ac:spMkLst>
            <pc:docMk/>
            <pc:sldMk cId="2649558284" sldId="12083"/>
            <ac:spMk id="3" creationId="{5C123843-0B6D-39B5-0239-D540F2A931D3}"/>
          </ac:spMkLst>
        </pc:spChg>
      </pc:sldChg>
      <pc:sldChg chg="modSp">
        <pc:chgData name="Susanne Steen" userId="" providerId="" clId="Web-{2CBD91BA-5C29-4205-9D92-F76384E7610D}" dt="2023-10-16T08:44:07.957" v="9"/>
        <pc:sldMkLst>
          <pc:docMk/>
          <pc:sldMk cId="1026595352" sldId="12084"/>
        </pc:sldMkLst>
        <pc:spChg chg="mod">
          <ac:chgData name="Susanne Steen" userId="" providerId="" clId="Web-{2CBD91BA-5C29-4205-9D92-F76384E7610D}" dt="2023-10-16T08:44:07.957" v="9"/>
          <ac:spMkLst>
            <pc:docMk/>
            <pc:sldMk cId="1026595352" sldId="12084"/>
            <ac:spMk id="3" creationId="{5C123843-0B6D-39B5-0239-D540F2A931D3}"/>
          </ac:spMkLst>
        </pc:spChg>
      </pc:sldChg>
      <pc:sldChg chg="modSp">
        <pc:chgData name="Susanne Steen" userId="" providerId="" clId="Web-{2CBD91BA-5C29-4205-9D92-F76384E7610D}" dt="2023-10-16T08:44:39.411" v="16"/>
        <pc:sldMkLst>
          <pc:docMk/>
          <pc:sldMk cId="1872992540" sldId="12086"/>
        </pc:sldMkLst>
        <pc:spChg chg="mod">
          <ac:chgData name="Susanne Steen" userId="" providerId="" clId="Web-{2CBD91BA-5C29-4205-9D92-F76384E7610D}" dt="2023-10-16T08:44:39.411" v="16"/>
          <ac:spMkLst>
            <pc:docMk/>
            <pc:sldMk cId="1872992540" sldId="12086"/>
            <ac:spMk id="3" creationId="{5C123843-0B6D-39B5-0239-D540F2A931D3}"/>
          </ac:spMkLst>
        </pc:spChg>
      </pc:sldChg>
      <pc:sldChg chg="addSp modSp">
        <pc:chgData name="Susanne Steen" userId="" providerId="" clId="Web-{2CBD91BA-5C29-4205-9D92-F76384E7610D}" dt="2023-10-16T08:45:29.396" v="25" actId="1076"/>
        <pc:sldMkLst>
          <pc:docMk/>
          <pc:sldMk cId="2637989137" sldId="12094"/>
        </pc:sldMkLst>
        <pc:spChg chg="mod">
          <ac:chgData name="Susanne Steen" userId="" providerId="" clId="Web-{2CBD91BA-5C29-4205-9D92-F76384E7610D}" dt="2023-10-16T08:44:55.098" v="19" actId="20577"/>
          <ac:spMkLst>
            <pc:docMk/>
            <pc:sldMk cId="2637989137" sldId="12094"/>
            <ac:spMk id="2" creationId="{00000000-0000-0000-0000-000000000000}"/>
          </ac:spMkLst>
        </pc:spChg>
        <pc:spChg chg="add mod">
          <ac:chgData name="Susanne Steen" userId="" providerId="" clId="Web-{2CBD91BA-5C29-4205-9D92-F76384E7610D}" dt="2023-10-16T08:45:19.677" v="23"/>
          <ac:spMkLst>
            <pc:docMk/>
            <pc:sldMk cId="2637989137" sldId="12094"/>
            <ac:spMk id="6" creationId="{65B15078-15AA-5663-BA2B-1F3C9116D695}"/>
          </ac:spMkLst>
        </pc:spChg>
        <pc:picChg chg="add mod">
          <ac:chgData name="Susanne Steen" userId="" providerId="" clId="Web-{2CBD91BA-5C29-4205-9D92-F76384E7610D}" dt="2023-10-16T08:45:29.396" v="25" actId="1076"/>
          <ac:picMkLst>
            <pc:docMk/>
            <pc:sldMk cId="2637989137" sldId="12094"/>
            <ac:picMk id="7" creationId="{3BD1F6C7-C0FF-8608-3FE6-79236FB406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6937A-E0FB-4E07-8B0B-61C3A2B5001A}" type="datetimeFigureOut">
              <a:rPr lang="sv-SE" smtClean="0"/>
              <a:t>2023-10-16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EC91-AF28-4887-AD0F-5A8F171BF697}" type="slidenum">
              <a:rPr lang="sv-SE" smtClean="0"/>
              <a:t>‹#›</a:t>
            </a:fld>
            <a:endParaRPr lang="sv-SE"/>
          </a:p>
        </p:txBody>
      </p:sp>
    </p:spTree>
    <p:extLst>
      <p:ext uri="{BB962C8B-B14F-4D97-AF65-F5344CB8AC3E}">
        <p14:creationId xmlns:p14="http://schemas.microsoft.com/office/powerpoint/2010/main" val="203240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Susanne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51BFD-5D7D-7242-8400-9D53345A61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324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2023-10-16</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pic>
        <p:nvPicPr>
          <p:cNvPr id="11" name="Bildobjekt 10">
            <a:extLst>
              <a:ext uri="{FF2B5EF4-FFF2-40B4-BE49-F238E27FC236}">
                <a16:creationId xmlns:a16="http://schemas.microsoft.com/office/drawing/2014/main" id="{DAFE77D5-E6A8-5349-801B-9C0BC74F5AB2}"/>
              </a:ext>
            </a:extLst>
          </p:cNvPr>
          <p:cNvPicPr>
            <a:picLocks noChangeAspect="1"/>
          </p:cNvPicPr>
          <p:nvPr userDrawn="1"/>
        </p:nvPicPr>
        <p:blipFill>
          <a:blip r:embed="rId4"/>
          <a:stretch>
            <a:fillRect/>
          </a:stretch>
        </p:blipFill>
        <p:spPr>
          <a:xfrm>
            <a:off x="1228824" y="1199806"/>
            <a:ext cx="2843304" cy="830162"/>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spTree>
    <p:extLst>
      <p:ext uri="{BB962C8B-B14F-4D97-AF65-F5344CB8AC3E}">
        <p14:creationId xmlns:p14="http://schemas.microsoft.com/office/powerpoint/2010/main" val="420807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Jämförelse">
    <p:spTree>
      <p:nvGrpSpPr>
        <p:cNvPr id="1" name=""/>
        <p:cNvGrpSpPr/>
        <p:nvPr/>
      </p:nvGrpSpPr>
      <p:grpSpPr>
        <a:xfrm>
          <a:off x="0" y="0"/>
          <a:ext cx="0" cy="0"/>
          <a:chOff x="0" y="0"/>
          <a:chExt cx="0" cy="0"/>
        </a:xfrm>
      </p:grpSpPr>
      <p:sp>
        <p:nvSpPr>
          <p:cNvPr id="11" name="Platshållare för innehåll 2"/>
          <p:cNvSpPr>
            <a:spLocks noGrp="1"/>
          </p:cNvSpPr>
          <p:nvPr>
            <p:ph idx="1" hasCustomPrompt="1"/>
          </p:nvPr>
        </p:nvSpPr>
        <p:spPr>
          <a:xfrm>
            <a:off x="1151466" y="1566340"/>
            <a:ext cx="10871200" cy="4525963"/>
          </a:xfrm>
          <a:prstGeom prst="rect">
            <a:avLst/>
          </a:prstGeom>
        </p:spPr>
        <p:txBody>
          <a:bodyPr/>
          <a:lstStyle>
            <a:lvl1pPr marL="571500" indent="-571500" algn="l">
              <a:buFont typeface="Arial" charset="0"/>
              <a:buChar char="•"/>
              <a:defRPr sz="2400">
                <a:latin typeface="Verdana" charset="0"/>
                <a:ea typeface="Verdana" charset="0"/>
                <a:cs typeface="Verdana" charset="0"/>
              </a:defRPr>
            </a:lvl1pPr>
            <a:lvl3pPr algn="l">
              <a:defRPr/>
            </a:lvl3pPr>
          </a:lstStyle>
          <a:p>
            <a:pPr lvl="0"/>
            <a:r>
              <a:rPr lang="sv-SE" dirty="0"/>
              <a:t>Punktlista</a:t>
            </a:r>
          </a:p>
          <a:p>
            <a:pPr lvl="0"/>
            <a:endParaRPr lang="sv-SE" dirty="0"/>
          </a:p>
        </p:txBody>
      </p:sp>
      <p:sp>
        <p:nvSpPr>
          <p:cNvPr id="13" name="Rubrik 1"/>
          <p:cNvSpPr>
            <a:spLocks noGrp="1"/>
          </p:cNvSpPr>
          <p:nvPr>
            <p:ph type="title"/>
          </p:nvPr>
        </p:nvSpPr>
        <p:spPr>
          <a:xfrm>
            <a:off x="1151466" y="501026"/>
            <a:ext cx="10814755" cy="943505"/>
          </a:xfrm>
          <a:prstGeom prst="rect">
            <a:avLst/>
          </a:prstGeom>
        </p:spPr>
        <p:txBody>
          <a:bodyPr/>
          <a:lstStyle>
            <a:lvl1pPr algn="l">
              <a:defRPr sz="3200">
                <a:solidFill>
                  <a:schemeClr val="bg1"/>
                </a:solidFill>
                <a:latin typeface="Verdana" charset="0"/>
                <a:ea typeface="Verdana" charset="0"/>
                <a:cs typeface="Verdana" charset="0"/>
              </a:defRPr>
            </a:lvl1pPr>
          </a:lstStyle>
          <a:p>
            <a:r>
              <a:rPr lang="sv-SE" dirty="0"/>
              <a:t>Klicka här för att ändra format</a:t>
            </a:r>
          </a:p>
        </p:txBody>
      </p:sp>
    </p:spTree>
    <p:extLst>
      <p:ext uri="{BB962C8B-B14F-4D97-AF65-F5344CB8AC3E}">
        <p14:creationId xmlns:p14="http://schemas.microsoft.com/office/powerpoint/2010/main" val="23784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2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5EF48D7-F179-49A2-86D4-33214FD6F966}"/>
              </a:ext>
            </a:extLst>
          </p:cNvPr>
          <p:cNvSpPr>
            <a:spLocks noGrp="1"/>
          </p:cNvSpPr>
          <p:nvPr>
            <p:ph type="dt" sz="half" idx="10"/>
          </p:nvPr>
        </p:nvSpPr>
        <p:spPr/>
        <p:txBody>
          <a:bodyPr/>
          <a:lstStyle/>
          <a:p>
            <a:fld id="{7BFB61A0-44F7-4EFF-90C1-8BDD855EB2F2}" type="datetimeFigureOut">
              <a:rPr lang="sv-SE" smtClean="0"/>
              <a:t>2023-10-16</a:t>
            </a:fld>
            <a:endParaRPr lang="sv-SE"/>
          </a:p>
        </p:txBody>
      </p:sp>
      <p:sp>
        <p:nvSpPr>
          <p:cNvPr id="3" name="Platshållare för sidfot 2">
            <a:extLst>
              <a:ext uri="{FF2B5EF4-FFF2-40B4-BE49-F238E27FC236}">
                <a16:creationId xmlns:a16="http://schemas.microsoft.com/office/drawing/2014/main" id="{AC648FF6-073B-4B8A-A613-D2619ED5602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455623D-D13B-417D-A008-6B421E87A27A}"/>
              </a:ext>
            </a:extLst>
          </p:cNvPr>
          <p:cNvSpPr>
            <a:spLocks noGrp="1"/>
          </p:cNvSpPr>
          <p:nvPr>
            <p:ph type="sldNum" sz="quarter" idx="12"/>
          </p:nvPr>
        </p:nvSpPr>
        <p:spPr/>
        <p:txBody>
          <a:bodyPr/>
          <a:lstStyle/>
          <a:p>
            <a:fld id="{B4B4B285-1DA7-4247-81FC-BE8CD06FE27A}" type="slidenum">
              <a:rPr lang="sv-SE" smtClean="0"/>
              <a:t>‹#›</a:t>
            </a:fld>
            <a:endParaRPr lang="sv-SE"/>
          </a:p>
        </p:txBody>
      </p:sp>
    </p:spTree>
    <p:extLst>
      <p:ext uri="{BB962C8B-B14F-4D97-AF65-F5344CB8AC3E}">
        <p14:creationId xmlns:p14="http://schemas.microsoft.com/office/powerpoint/2010/main" val="177591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D47B95C-688F-4F23-8DBA-D3FEA2F74497}" type="datetimeFigureOut">
              <a:rPr lang="sv-SE" smtClean="0">
                <a:solidFill>
                  <a:prstClr val="black">
                    <a:tint val="75000"/>
                  </a:prstClr>
                </a:solidFill>
              </a:rPr>
              <a:pPr/>
              <a:t>2023-10-16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F407B3BA-3580-4D71-815E-AB2F3CDCFF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8871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3" name="Platshållare för text 2"/>
          <p:cNvSpPr>
            <a:spLocks noGrp="1"/>
          </p:cNvSpPr>
          <p:nvPr>
            <p:ph type="body" sz="quarter" idx="13" hasCustomPrompt="1"/>
          </p:nvPr>
        </p:nvSpPr>
        <p:spPr>
          <a:xfrm>
            <a:off x="1211262" y="1448790"/>
            <a:ext cx="10371138" cy="4132613"/>
          </a:xfrm>
          <a:prstGeom prst="rect">
            <a:avLst/>
          </a:prstGeom>
        </p:spPr>
        <p:txBody>
          <a:bodyPr/>
          <a:lstStyle>
            <a:lvl1pPr algn="l">
              <a:defRPr sz="2400">
                <a:latin typeface="Verdana" charset="0"/>
                <a:ea typeface="Verdana" charset="0"/>
                <a:cs typeface="Verdana" charset="0"/>
              </a:defRPr>
            </a:lvl1pPr>
            <a:lvl2pPr marL="914423" indent="-351701">
              <a:buFont typeface="Arial" charset="0"/>
              <a:buChar char="•"/>
              <a:defRPr sz="2000">
                <a:latin typeface="Verdana" charset="0"/>
                <a:ea typeface="Verdana" charset="0"/>
                <a:cs typeface="Verdana" charset="0"/>
              </a:defRPr>
            </a:lvl2pPr>
            <a:lvl3pPr>
              <a:defRPr sz="2000">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sv-SE" dirty="0"/>
              <a:t>Nivå två</a:t>
            </a:r>
          </a:p>
          <a:p>
            <a:pPr lvl="1"/>
            <a:r>
              <a:rPr lang="sv-SE" dirty="0"/>
              <a:t>Nivå tre</a:t>
            </a:r>
          </a:p>
        </p:txBody>
      </p:sp>
      <p:sp>
        <p:nvSpPr>
          <p:cNvPr id="8" name="Platshållare för text 7"/>
          <p:cNvSpPr>
            <a:spLocks noGrp="1"/>
          </p:cNvSpPr>
          <p:nvPr>
            <p:ph type="body" sz="quarter" idx="14"/>
          </p:nvPr>
        </p:nvSpPr>
        <p:spPr>
          <a:xfrm>
            <a:off x="1211262" y="510018"/>
            <a:ext cx="10980738" cy="808038"/>
          </a:xfrm>
          <a:prstGeom prst="rect">
            <a:avLst/>
          </a:prstGeom>
        </p:spPr>
        <p:txBody>
          <a:bodyPr/>
          <a:lstStyle>
            <a:lvl1pPr algn="l">
              <a:defRPr sz="3200">
                <a:solidFill>
                  <a:schemeClr val="bg1"/>
                </a:solidFill>
                <a:latin typeface="Verdana" charset="0"/>
                <a:ea typeface="Verdana" charset="0"/>
                <a:cs typeface="Verdana" charset="0"/>
              </a:defRPr>
            </a:lvl1pPr>
          </a:lstStyle>
          <a:p>
            <a:pPr lvl="0"/>
            <a:r>
              <a:rPr lang="sv-SE" dirty="0"/>
              <a:t>Klicka här för att ändra format på bakgrundstexten</a:t>
            </a:r>
          </a:p>
        </p:txBody>
      </p:sp>
    </p:spTree>
    <p:extLst>
      <p:ext uri="{BB962C8B-B14F-4D97-AF65-F5344CB8AC3E}">
        <p14:creationId xmlns:p14="http://schemas.microsoft.com/office/powerpoint/2010/main" val="213563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a:t>Klicka här för att ändra format</a:t>
            </a:r>
          </a:p>
        </p:txBody>
      </p:sp>
      <p:sp>
        <p:nvSpPr>
          <p:cNvPr id="3" name="Platshållare för text 2"/>
          <p:cNvSpPr>
            <a:spLocks noGrp="1"/>
          </p:cNvSpPr>
          <p:nvPr>
            <p:ph type="body" sz="half" idx="1"/>
          </p:nvPr>
        </p:nvSpPr>
        <p:spPr>
          <a:xfrm>
            <a:off x="609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67C015-D52F-4589-B5EF-040D410E7909}" type="slidenum">
              <a:rPr lang="sv-SE">
                <a:solidFill>
                  <a:prstClr val="black">
                    <a:tint val="75000"/>
                  </a:prstClr>
                </a:solidFill>
              </a:rPr>
              <a:pPr>
                <a:defRPr/>
              </a:pPr>
              <a:t>‹#›</a:t>
            </a:fld>
            <a:endParaRPr lang="sv-SE">
              <a:solidFill>
                <a:prstClr val="black">
                  <a:tint val="75000"/>
                </a:prstClr>
              </a:solidFill>
            </a:endParaRPr>
          </a:p>
        </p:txBody>
      </p:sp>
    </p:spTree>
    <p:extLst>
      <p:ext uri="{BB962C8B-B14F-4D97-AF65-F5344CB8AC3E}">
        <p14:creationId xmlns:p14="http://schemas.microsoft.com/office/powerpoint/2010/main" val="3298897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8117352C-A97F-408D-AB97-EFC9A4BFBAE5}" type="slidenum">
              <a:rPr lang="en-GB" altLang="sv-SE">
                <a:solidFill>
                  <a:prstClr val="black">
                    <a:tint val="75000"/>
                  </a:prstClr>
                </a:solidFill>
              </a:rPr>
              <a:pPr/>
              <a:t>‹#›</a:t>
            </a:fld>
            <a:endParaRPr lang="en-GB" altLang="sv-SE">
              <a:solidFill>
                <a:prstClr val="black">
                  <a:tint val="75000"/>
                </a:prstClr>
              </a:solidFill>
            </a:endParaRPr>
          </a:p>
        </p:txBody>
      </p:sp>
    </p:spTree>
    <p:extLst>
      <p:ext uri="{BB962C8B-B14F-4D97-AF65-F5344CB8AC3E}">
        <p14:creationId xmlns:p14="http://schemas.microsoft.com/office/powerpoint/2010/main" val="2008908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2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2023-10-16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013453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30773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2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2023-10-16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98316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6192000" y="1800000"/>
            <a:ext cx="5472000" cy="1310400"/>
          </a:xfrm>
        </p:spPr>
        <p:txBody>
          <a:bodyPr anchor="t"/>
          <a:lstStyle>
            <a:lvl1pPr>
              <a:defRPr sz="4000"/>
            </a:lvl1pPr>
          </a:lstStyle>
          <a:p>
            <a:r>
              <a:rPr lang="sv-SE" dirty="0"/>
              <a:t>Klicka här för att ändra format</a:t>
            </a:r>
          </a:p>
        </p:txBody>
      </p:sp>
      <p:sp>
        <p:nvSpPr>
          <p:cNvPr id="3" name="Underrubrik 2"/>
          <p:cNvSpPr>
            <a:spLocks noGrp="1"/>
          </p:cNvSpPr>
          <p:nvPr>
            <p:ph type="subTitle" idx="1"/>
          </p:nvPr>
        </p:nvSpPr>
        <p:spPr>
          <a:xfrm>
            <a:off x="6288000" y="3348000"/>
            <a:ext cx="5472000" cy="13104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9" name="Line 11"/>
          <p:cNvSpPr>
            <a:spLocks noChangeShapeType="1"/>
          </p:cNvSpPr>
          <p:nvPr/>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10" name="Line 11"/>
          <p:cNvSpPr>
            <a:spLocks noChangeShapeType="1"/>
          </p:cNvSpPr>
          <p:nvPr userDrawn="1"/>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8" name="Platshållare för bild 7"/>
          <p:cNvSpPr>
            <a:spLocks noGrp="1"/>
          </p:cNvSpPr>
          <p:nvPr>
            <p:ph type="pic" sz="quarter" idx="17" hasCustomPrompt="1"/>
          </p:nvPr>
        </p:nvSpPr>
        <p:spPr>
          <a:xfrm>
            <a:off x="-1" y="856800"/>
            <a:ext cx="5616000" cy="6021288"/>
          </a:xfrm>
        </p:spPr>
        <p:txBody>
          <a:bodyPr/>
          <a:lstStyle>
            <a:lvl1pPr marL="0" indent="0">
              <a:buNone/>
              <a:defRPr/>
            </a:lvl1pPr>
          </a:lstStyle>
          <a:p>
            <a:r>
              <a:rPr lang="sv-SE" dirty="0"/>
              <a:t>För att infoga bild: </a:t>
            </a:r>
            <a:br>
              <a:rPr lang="sv-SE" dirty="0"/>
            </a:br>
            <a:r>
              <a:rPr lang="sv-SE" dirty="0"/>
              <a:t>1) Klicka här för att markera bildramen. </a:t>
            </a:r>
            <a:br>
              <a:rPr lang="sv-SE" dirty="0"/>
            </a:br>
            <a:r>
              <a:rPr lang="sv-SE" dirty="0"/>
              <a:t>2a) Välj bild från "Bildbank": Klicka på knappen ”Bildbank” i verktygsfältet ovan. </a:t>
            </a:r>
            <a:br>
              <a:rPr lang="sv-SE" dirty="0"/>
            </a:br>
            <a:r>
              <a:rPr lang="sv-SE" dirty="0"/>
              <a:t>2b) Välj bild från egen hårddisk: Klicka på ikonen nedan.</a:t>
            </a:r>
          </a:p>
        </p:txBody>
      </p:sp>
    </p:spTree>
    <p:extLst>
      <p:ext uri="{BB962C8B-B14F-4D97-AF65-F5344CB8AC3E}">
        <p14:creationId xmlns:p14="http://schemas.microsoft.com/office/powerpoint/2010/main" val="19851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2023-10-16</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pic>
        <p:nvPicPr>
          <p:cNvPr id="15" name="Bildobjekt 14">
            <a:extLst>
              <a:ext uri="{FF2B5EF4-FFF2-40B4-BE49-F238E27FC236}">
                <a16:creationId xmlns:a16="http://schemas.microsoft.com/office/drawing/2014/main" id="{DBDAC5BC-2A0F-E04C-B66D-CDD5B88B7879}"/>
              </a:ext>
            </a:extLst>
          </p:cNvPr>
          <p:cNvPicPr>
            <a:picLocks noChangeAspect="1"/>
          </p:cNvPicPr>
          <p:nvPr userDrawn="1"/>
        </p:nvPicPr>
        <p:blipFill>
          <a:blip r:embed="rId4"/>
          <a:stretch>
            <a:fillRect/>
          </a:stretch>
        </p:blipFill>
        <p:spPr>
          <a:xfrm>
            <a:off x="1228824" y="1199806"/>
            <a:ext cx="2843304" cy="830162"/>
          </a:xfrm>
          <a:prstGeom prst="rect">
            <a:avLst/>
          </a:prstGeom>
        </p:spPr>
      </p:pic>
    </p:spTree>
    <p:extLst>
      <p:ext uri="{BB962C8B-B14F-4D97-AF65-F5344CB8AC3E}">
        <p14:creationId xmlns:p14="http://schemas.microsoft.com/office/powerpoint/2010/main" val="1153859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a:t>Klicka här för att ändra format</a:t>
            </a:r>
          </a:p>
        </p:txBody>
      </p:sp>
      <p:sp>
        <p:nvSpPr>
          <p:cNvPr id="4" name="Platshållare för datum 3"/>
          <p:cNvSpPr>
            <a:spLocks noGrp="1"/>
          </p:cNvSpPr>
          <p:nvPr>
            <p:ph type="dt" sz="half" idx="10"/>
          </p:nvPr>
        </p:nvSpPr>
        <p:spPr/>
        <p:txBody>
          <a:bodyPr/>
          <a:lstStyle/>
          <a:p>
            <a:fld id="{02675C4B-9A6B-4700-9375-615A4C8898EA}" type="datetime1">
              <a:rPr lang="sv-SE" smtClean="0"/>
              <a:t>2023-10-16</a:t>
            </a:fld>
            <a:endParaRPr lang="sv-SE"/>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12" name="Platshållare för text 11"/>
          <p:cNvSpPr>
            <a:spLocks noGrp="1"/>
          </p:cNvSpPr>
          <p:nvPr>
            <p:ph type="body" sz="quarter" idx="14"/>
          </p:nvPr>
        </p:nvSpPr>
        <p:spPr>
          <a:xfrm>
            <a:off x="1295467" y="2782800"/>
            <a:ext cx="9696451" cy="266242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60712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örstasida utan bild">
    <p:spTree>
      <p:nvGrpSpPr>
        <p:cNvPr id="1" name=""/>
        <p:cNvGrpSpPr/>
        <p:nvPr/>
      </p:nvGrpSpPr>
      <p:grpSpPr>
        <a:xfrm>
          <a:off x="0" y="0"/>
          <a:ext cx="0" cy="0"/>
          <a:chOff x="0" y="0"/>
          <a:chExt cx="0" cy="0"/>
        </a:xfrm>
      </p:grpSpPr>
      <p:sp>
        <p:nvSpPr>
          <p:cNvPr id="2" name="Rubrik 1"/>
          <p:cNvSpPr>
            <a:spLocks noGrp="1"/>
          </p:cNvSpPr>
          <p:nvPr>
            <p:ph type="ctrTitle"/>
          </p:nvPr>
        </p:nvSpPr>
        <p:spPr>
          <a:xfrm>
            <a:off x="1392000" y="1800000"/>
            <a:ext cx="9600000" cy="1310400"/>
          </a:xfrm>
        </p:spPr>
        <p:txBody>
          <a:bodyPr anchor="t"/>
          <a:lstStyle>
            <a:lvl1pPr>
              <a:defRPr sz="4000"/>
            </a:lvl1pPr>
          </a:lstStyle>
          <a:p>
            <a:r>
              <a:rPr lang="sv-SE" dirty="0"/>
              <a:t>Klicka här för att ändra format</a:t>
            </a:r>
          </a:p>
        </p:txBody>
      </p:sp>
      <p:sp>
        <p:nvSpPr>
          <p:cNvPr id="3" name="Underrubrik 2"/>
          <p:cNvSpPr>
            <a:spLocks noGrp="1"/>
          </p:cNvSpPr>
          <p:nvPr>
            <p:ph type="subTitle" idx="1"/>
          </p:nvPr>
        </p:nvSpPr>
        <p:spPr>
          <a:xfrm>
            <a:off x="1392000" y="3348000"/>
            <a:ext cx="9600000" cy="702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00699089-29CF-4D68-B779-526D87707203}" type="datetime1">
              <a:rPr lang="sv-SE" smtClean="0"/>
              <a:t>2023-10-16</a:t>
            </a:fld>
            <a:endParaRPr lang="sv-SE" dirty="0"/>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dirty="0"/>
              <a:t>(ange enhet via Infoga sidfot)</a:t>
            </a:r>
            <a:endParaRPr lang="sv-SE" sz="8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8" name="Line 11"/>
          <p:cNvSpPr>
            <a:spLocks noChangeShapeType="1"/>
          </p:cNvSpPr>
          <p:nvPr/>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9"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1732084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och objek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a:t>Klicka här för att ändra format</a:t>
            </a:r>
          </a:p>
        </p:txBody>
      </p:sp>
      <p:sp>
        <p:nvSpPr>
          <p:cNvPr id="5" name="Platshållare för datum 4"/>
          <p:cNvSpPr>
            <a:spLocks noGrp="1"/>
          </p:cNvSpPr>
          <p:nvPr>
            <p:ph type="dt" sz="half" idx="10"/>
          </p:nvPr>
        </p:nvSpPr>
        <p:spPr/>
        <p:txBody>
          <a:bodyPr/>
          <a:lstStyle/>
          <a:p>
            <a:fld id="{88156DAA-AF54-4FED-AD9D-C7C72005C795}" type="datetime1">
              <a:rPr lang="sv-SE" smtClean="0"/>
              <a:t>2023-10-16</a:t>
            </a:fld>
            <a:endParaRPr lang="sv-SE"/>
          </a:p>
        </p:txBody>
      </p:sp>
      <p:sp>
        <p:nvSpPr>
          <p:cNvPr id="6" name="Platshållare för sidfot 5"/>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7" name="Platshållare för bildnummer 6"/>
          <p:cNvSpPr>
            <a:spLocks noGrp="1"/>
          </p:cNvSpPr>
          <p:nvPr>
            <p:ph type="sldNum" sz="quarter" idx="12"/>
          </p:nvPr>
        </p:nvSpPr>
        <p:spPr/>
        <p:txBody>
          <a:bodyPr/>
          <a:lstStyle/>
          <a:p>
            <a:fld id="{6F44378D-1D2D-4DB9-B9D8-A6B719AA0047}" type="slidenum">
              <a:rPr lang="sv-SE" smtClean="0"/>
              <a:t>‹#›</a:t>
            </a:fld>
            <a:endParaRPr lang="sv-SE"/>
          </a:p>
        </p:txBody>
      </p:sp>
      <p:sp>
        <p:nvSpPr>
          <p:cNvPr id="8" name="Platshållare för innehåll 7"/>
          <p:cNvSpPr>
            <a:spLocks noGrp="1"/>
          </p:cNvSpPr>
          <p:nvPr>
            <p:ph sz="quarter" idx="14" hasCustomPrompt="1"/>
          </p:nvPr>
        </p:nvSpPr>
        <p:spPr>
          <a:xfrm>
            <a:off x="6672064" y="2780929"/>
            <a:ext cx="4320117" cy="2663577"/>
          </a:xfrm>
        </p:spPr>
        <p:txBody>
          <a:bodyPr/>
          <a:lstStyle>
            <a:lvl1pPr marL="0" indent="0">
              <a:buNone/>
              <a:defRPr/>
            </a:lvl1pPr>
          </a:lstStyle>
          <a:p>
            <a:pPr lvl="0"/>
            <a:r>
              <a:rPr lang="sv-SE" dirty="0"/>
              <a:t>Klicka här för att infoga objekt</a:t>
            </a:r>
          </a:p>
        </p:txBody>
      </p:sp>
      <p:sp>
        <p:nvSpPr>
          <p:cNvPr id="13" name="Platshållare för text 12"/>
          <p:cNvSpPr>
            <a:spLocks noGrp="1"/>
          </p:cNvSpPr>
          <p:nvPr>
            <p:ph type="body" sz="quarter" idx="15"/>
          </p:nvPr>
        </p:nvSpPr>
        <p:spPr>
          <a:xfrm>
            <a:off x="1295467" y="2780928"/>
            <a:ext cx="5088467" cy="266447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Tree>
    <p:extLst>
      <p:ext uri="{BB962C8B-B14F-4D97-AF65-F5344CB8AC3E}">
        <p14:creationId xmlns:p14="http://schemas.microsoft.com/office/powerpoint/2010/main" val="1044747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296000" y="1411200"/>
            <a:ext cx="9696000" cy="648000"/>
          </a:xfrm>
        </p:spPr>
        <p:txBody>
          <a:bodyPr/>
          <a:lstStyle>
            <a:lvl1pPr>
              <a:defRPr/>
            </a:lvl1pPr>
          </a:lstStyle>
          <a:p>
            <a:r>
              <a:rPr lang="sv-SE" dirty="0"/>
              <a:t>Klicka här för enradig rubrik</a:t>
            </a:r>
          </a:p>
        </p:txBody>
      </p:sp>
      <p:sp>
        <p:nvSpPr>
          <p:cNvPr id="5" name="Platshållare för datum 4"/>
          <p:cNvSpPr>
            <a:spLocks noGrp="1"/>
          </p:cNvSpPr>
          <p:nvPr>
            <p:ph type="dt" sz="half" idx="10"/>
          </p:nvPr>
        </p:nvSpPr>
        <p:spPr/>
        <p:txBody>
          <a:bodyPr/>
          <a:lstStyle/>
          <a:p>
            <a:fld id="{011D0BC6-BCD9-4798-B02A-4494184D6F44}" type="datetime1">
              <a:rPr lang="sv-SE" smtClean="0"/>
              <a:t>2023-10-16</a:t>
            </a:fld>
            <a:endParaRPr lang="sv-SE"/>
          </a:p>
        </p:txBody>
      </p:sp>
      <p:sp>
        <p:nvSpPr>
          <p:cNvPr id="6" name="Platshållare för sidfot 5"/>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7" name="Platshållare för bildnummer 6"/>
          <p:cNvSpPr>
            <a:spLocks noGrp="1"/>
          </p:cNvSpPr>
          <p:nvPr>
            <p:ph type="sldNum" sz="quarter" idx="12"/>
          </p:nvPr>
        </p:nvSpPr>
        <p:spPr/>
        <p:txBody>
          <a:bodyPr/>
          <a:lstStyle/>
          <a:p>
            <a:fld id="{6F44378D-1D2D-4DB9-B9D8-A6B719AA0047}" type="slidenum">
              <a:rPr lang="sv-SE" smtClean="0"/>
              <a:t>‹#›</a:t>
            </a:fld>
            <a:endParaRPr lang="sv-SE"/>
          </a:p>
        </p:txBody>
      </p:sp>
      <p:sp>
        <p:nvSpPr>
          <p:cNvPr id="8" name="Platshållare för innehåll 7"/>
          <p:cNvSpPr>
            <a:spLocks noGrp="1"/>
          </p:cNvSpPr>
          <p:nvPr>
            <p:ph sz="quarter" idx="14" hasCustomPrompt="1"/>
          </p:nvPr>
        </p:nvSpPr>
        <p:spPr>
          <a:xfrm>
            <a:off x="1487489" y="2276872"/>
            <a:ext cx="9503833" cy="2590616"/>
          </a:xfrm>
        </p:spPr>
        <p:txBody>
          <a:bodyPr/>
          <a:lstStyle>
            <a:lvl1pPr marL="0" indent="0">
              <a:buNone/>
              <a:defRPr/>
            </a:lvl1pPr>
          </a:lstStyle>
          <a:p>
            <a:pPr lvl="0"/>
            <a:r>
              <a:rPr lang="sv-SE" dirty="0"/>
              <a:t>Klicka här för att infoga objekt</a:t>
            </a:r>
          </a:p>
        </p:txBody>
      </p:sp>
      <p:sp>
        <p:nvSpPr>
          <p:cNvPr id="10"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12" name="Platshållare för text 11"/>
          <p:cNvSpPr>
            <a:spLocks noGrp="1"/>
          </p:cNvSpPr>
          <p:nvPr>
            <p:ph type="body" sz="quarter" idx="15" hasCustomPrompt="1"/>
          </p:nvPr>
        </p:nvSpPr>
        <p:spPr>
          <a:xfrm>
            <a:off x="1391477" y="5085184"/>
            <a:ext cx="9601200" cy="360362"/>
          </a:xfrm>
        </p:spPr>
        <p:txBody>
          <a:bodyPr/>
          <a:lstStyle>
            <a:lvl1pPr marL="0" indent="0">
              <a:buNone/>
              <a:defRPr sz="1800"/>
            </a:lvl1pPr>
          </a:lstStyle>
          <a:p>
            <a:pPr lvl="0"/>
            <a:r>
              <a:rPr lang="sv-SE" dirty="0"/>
              <a:t>Klicka här för att lägga till text</a:t>
            </a:r>
          </a:p>
        </p:txBody>
      </p:sp>
    </p:spTree>
    <p:extLst>
      <p:ext uri="{BB962C8B-B14F-4D97-AF65-F5344CB8AC3E}">
        <p14:creationId xmlns:p14="http://schemas.microsoft.com/office/powerpoint/2010/main" val="2800440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lfritt objek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DBB0998-7320-4472-8BA0-C5E5D3360E58}" type="datetime1">
              <a:rPr lang="sv-SE" smtClean="0"/>
              <a:t>2023-10-16</a:t>
            </a:fld>
            <a:endParaRPr lang="sv-SE"/>
          </a:p>
        </p:txBody>
      </p:sp>
      <p:sp>
        <p:nvSpPr>
          <p:cNvPr id="3" name="Platshållare för sidfot 2"/>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800" b="0" dirty="0"/>
          </a:p>
        </p:txBody>
      </p:sp>
      <p:sp>
        <p:nvSpPr>
          <p:cNvPr id="4" name="Platshållare för bildnummer 3"/>
          <p:cNvSpPr>
            <a:spLocks noGrp="1"/>
          </p:cNvSpPr>
          <p:nvPr>
            <p:ph type="sldNum" sz="quarter" idx="12"/>
          </p:nvPr>
        </p:nvSpPr>
        <p:spPr/>
        <p:txBody>
          <a:bodyPr/>
          <a:lstStyle/>
          <a:p>
            <a:fld id="{6F44378D-1D2D-4DB9-B9D8-A6B719AA0047}" type="slidenum">
              <a:rPr lang="sv-SE" smtClean="0"/>
              <a:t>‹#›</a:t>
            </a:fld>
            <a:endParaRPr lang="sv-SE"/>
          </a:p>
        </p:txBody>
      </p:sp>
      <p:sp>
        <p:nvSpPr>
          <p:cNvPr id="5"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Platshållare för innehåll 6"/>
          <p:cNvSpPr>
            <a:spLocks noGrp="1"/>
          </p:cNvSpPr>
          <p:nvPr>
            <p:ph sz="quarter" idx="13" hasCustomPrompt="1"/>
          </p:nvPr>
        </p:nvSpPr>
        <p:spPr>
          <a:xfrm>
            <a:off x="527051" y="1080000"/>
            <a:ext cx="11137900" cy="4680000"/>
          </a:xfrm>
        </p:spPr>
        <p:txBody>
          <a:bodyPr/>
          <a:lstStyle>
            <a:lvl1pPr marL="0" indent="0">
              <a:buNone/>
              <a:defRPr/>
            </a:lvl1pPr>
          </a:lstStyle>
          <a:p>
            <a:pPr lvl="0"/>
            <a:r>
              <a:rPr lang="sv-SE" dirty="0"/>
              <a:t>Klicka här för att infoga objekt</a:t>
            </a:r>
          </a:p>
        </p:txBody>
      </p:sp>
    </p:spTree>
    <p:extLst>
      <p:ext uri="{BB962C8B-B14F-4D97-AF65-F5344CB8AC3E}">
        <p14:creationId xmlns:p14="http://schemas.microsoft.com/office/powerpoint/2010/main" val="7714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1235267-D6CF-AF4B-A67D-0DF86F8E5906}"/>
              </a:ext>
            </a:extLst>
          </p:cNvPr>
          <p:cNvSpPr>
            <a:spLocks noGrp="1"/>
          </p:cNvSpPr>
          <p:nvPr>
            <p:ph type="dt" sz="half" idx="10"/>
          </p:nvPr>
        </p:nvSpPr>
        <p:spPr/>
        <p:txBody>
          <a:bodyPr/>
          <a:lstStyle/>
          <a:p>
            <a:fld id="{4D985D44-2B9E-284A-B2A0-063057A0E642}" type="datetime1">
              <a:rPr lang="sv-SE" smtClean="0"/>
              <a:t>2023-10-16</a:t>
            </a:fld>
            <a:endParaRPr lang="sv-SE" dirty="0"/>
          </a:p>
        </p:txBody>
      </p:sp>
      <p:sp>
        <p:nvSpPr>
          <p:cNvPr id="5" name="Platshållare för sidfot 4">
            <a:extLst>
              <a:ext uri="{FF2B5EF4-FFF2-40B4-BE49-F238E27FC236}">
                <a16:creationId xmlns:a16="http://schemas.microsoft.com/office/drawing/2014/main" id="{64812A69-D3A9-464E-B9BA-3DC8AFDEAD9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1AECF44-5D25-7045-96B3-0F7A2749E887}"/>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8" name="Rubrik 1">
            <a:extLst>
              <a:ext uri="{FF2B5EF4-FFF2-40B4-BE49-F238E27FC236}">
                <a16:creationId xmlns:a16="http://schemas.microsoft.com/office/drawing/2014/main" id="{0E0F5E09-DE4F-594B-A169-4119F31C45AA}"/>
              </a:ext>
            </a:extLst>
          </p:cNvPr>
          <p:cNvSpPr>
            <a:spLocks noGrp="1"/>
          </p:cNvSpPr>
          <p:nvPr>
            <p:ph type="title" hasCustomPrompt="1"/>
          </p:nvPr>
        </p:nvSpPr>
        <p:spPr>
          <a:xfrm>
            <a:off x="2496809" y="841248"/>
            <a:ext cx="7200000" cy="1157611"/>
          </a:xfrm>
        </p:spPr>
        <p:txBody>
          <a:bodyPr anchor="b" anchorCtr="0">
            <a:noAutofit/>
          </a:bodyPr>
          <a:lstStyle>
            <a:lvl1pPr>
              <a:defRPr sz="3600">
                <a:solidFill>
                  <a:schemeClr val="accent1"/>
                </a:solidFill>
              </a:defRPr>
            </a:lvl1pPr>
          </a:lstStyle>
          <a:p>
            <a:r>
              <a:rPr lang="sv-SE" dirty="0"/>
              <a:t>Rubrik på en eller två rader</a:t>
            </a:r>
          </a:p>
        </p:txBody>
      </p:sp>
      <p:sp>
        <p:nvSpPr>
          <p:cNvPr id="9" name="Platshållare för innehåll 12">
            <a:extLst>
              <a:ext uri="{FF2B5EF4-FFF2-40B4-BE49-F238E27FC236}">
                <a16:creationId xmlns:a16="http://schemas.microsoft.com/office/drawing/2014/main" id="{F80C3969-9B0D-7A44-89F5-6763967198CC}"/>
              </a:ext>
            </a:extLst>
          </p:cNvPr>
          <p:cNvSpPr>
            <a:spLocks noGrp="1"/>
          </p:cNvSpPr>
          <p:nvPr>
            <p:ph sz="quarter" idx="14" hasCustomPrompt="1"/>
          </p:nvPr>
        </p:nvSpPr>
        <p:spPr>
          <a:xfrm>
            <a:off x="2496344" y="2121408"/>
            <a:ext cx="7199312" cy="3822192"/>
          </a:xfrm>
        </p:spPr>
        <p:txBody>
          <a:bodyPr/>
          <a:lstStyle>
            <a:lvl1pPr marL="252000" indent="-252000">
              <a:buFont typeface="Arial" panose="020B0604020202020204" pitchFamily="34" charset="0"/>
              <a:buChar char="•"/>
              <a:defRPr/>
            </a:lvl1pPr>
            <a:lvl2pPr>
              <a:defRPr/>
            </a:lvl2pPr>
            <a:lvl3pPr>
              <a:defRPr/>
            </a:lvl3pPr>
            <a:lvl4pPr>
              <a:defRPr/>
            </a:lvl4pPr>
            <a:lvl5pPr>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5F09CEEA-847C-2043-A4F1-7B9932ACDDD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72923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116FD21E-4B9C-BD48-83ED-687125A0AAC2}" type="datetime1">
              <a:rPr lang="sv-SE" smtClean="0"/>
              <a:t>2023-10-16</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0" name="Platshållare för text 2">
            <a:extLst>
              <a:ext uri="{FF2B5EF4-FFF2-40B4-BE49-F238E27FC236}">
                <a16:creationId xmlns:a16="http://schemas.microsoft.com/office/drawing/2014/main" id="{573ED106-44D1-F449-80BC-68E0126F0112}"/>
              </a:ext>
            </a:extLst>
          </p:cNvPr>
          <p:cNvSpPr>
            <a:spLocks noGrp="1"/>
          </p:cNvSpPr>
          <p:nvPr>
            <p:ph type="body" idx="1" hasCustomPrompt="1"/>
          </p:nvPr>
        </p:nvSpPr>
        <p:spPr>
          <a:xfrm>
            <a:off x="1782905" y="902208"/>
            <a:ext cx="4140001" cy="905620"/>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6" name="Platshållare för text 4">
            <a:extLst>
              <a:ext uri="{FF2B5EF4-FFF2-40B4-BE49-F238E27FC236}">
                <a16:creationId xmlns:a16="http://schemas.microsoft.com/office/drawing/2014/main" id="{99AEC935-79E3-2843-94CD-615F5137769D}"/>
              </a:ext>
            </a:extLst>
          </p:cNvPr>
          <p:cNvSpPr>
            <a:spLocks noGrp="1"/>
          </p:cNvSpPr>
          <p:nvPr>
            <p:ph type="body" sz="quarter" idx="3" hasCustomPrompt="1"/>
          </p:nvPr>
        </p:nvSpPr>
        <p:spPr>
          <a:xfrm>
            <a:off x="6282905" y="902207"/>
            <a:ext cx="4140000" cy="909661"/>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7" name="Platshållare för innehåll 2">
            <a:extLst>
              <a:ext uri="{FF2B5EF4-FFF2-40B4-BE49-F238E27FC236}">
                <a16:creationId xmlns:a16="http://schemas.microsoft.com/office/drawing/2014/main" id="{608DC353-D64A-9D49-8B6E-DFAE9749D670}"/>
              </a:ext>
            </a:extLst>
          </p:cNvPr>
          <p:cNvSpPr>
            <a:spLocks noGrp="1"/>
          </p:cNvSpPr>
          <p:nvPr>
            <p:ph sz="half" idx="13" hasCustomPrompt="1"/>
          </p:nvPr>
        </p:nvSpPr>
        <p:spPr>
          <a:xfrm>
            <a:off x="17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
        <p:nvSpPr>
          <p:cNvPr id="18" name="Platshållare för innehåll 3">
            <a:extLst>
              <a:ext uri="{FF2B5EF4-FFF2-40B4-BE49-F238E27FC236}">
                <a16:creationId xmlns:a16="http://schemas.microsoft.com/office/drawing/2014/main" id="{205318DB-871B-1E42-8F2A-0A02A566875E}"/>
              </a:ext>
            </a:extLst>
          </p:cNvPr>
          <p:cNvSpPr>
            <a:spLocks noGrp="1"/>
          </p:cNvSpPr>
          <p:nvPr>
            <p:ph sz="half" idx="2" hasCustomPrompt="1"/>
          </p:nvPr>
        </p:nvSpPr>
        <p:spPr>
          <a:xfrm>
            <a:off x="62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1" name="Bildobjekt 10">
            <a:extLst>
              <a:ext uri="{FF2B5EF4-FFF2-40B4-BE49-F238E27FC236}">
                <a16:creationId xmlns:a16="http://schemas.microsoft.com/office/drawing/2014/main" id="{2A3FEF5E-474F-A940-9A55-DBD8F289E05D}"/>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105377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EE921227-0980-2342-BDA6-5F46F300C73E}" type="datetime1">
              <a:rPr lang="sv-SE" smtClean="0"/>
              <a:t>2023-10-16</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6100011" y="0"/>
            <a:ext cx="6091989" cy="6638400"/>
          </a:xfrm>
        </p:spPr>
        <p:txBody>
          <a:bodyPr>
            <a:normAutofit/>
          </a:bodyPr>
          <a:lstStyle>
            <a:lvl1pPr>
              <a:defRPr sz="2400"/>
            </a:lvl1pPr>
          </a:lstStyle>
          <a:p>
            <a:r>
              <a:rPr lang="sv-SE" dirty="0"/>
              <a:t>Klicka på ikonen för att lägga till en bild</a:t>
            </a:r>
          </a:p>
        </p:txBody>
      </p:sp>
      <p:sp>
        <p:nvSpPr>
          <p:cNvPr id="12" name="Platshållare för text 2">
            <a:extLst>
              <a:ext uri="{FF2B5EF4-FFF2-40B4-BE49-F238E27FC236}">
                <a16:creationId xmlns:a16="http://schemas.microsoft.com/office/drawing/2014/main" id="{582744ED-6FA4-E54E-B65A-8A9358E5D8D5}"/>
              </a:ext>
            </a:extLst>
          </p:cNvPr>
          <p:cNvSpPr>
            <a:spLocks noGrp="1"/>
          </p:cNvSpPr>
          <p:nvPr>
            <p:ph type="body" idx="1" hasCustomPrompt="1"/>
          </p:nvPr>
        </p:nvSpPr>
        <p:spPr>
          <a:xfrm>
            <a:off x="1003053"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4" name="Platshållare för innehåll 2">
            <a:extLst>
              <a:ext uri="{FF2B5EF4-FFF2-40B4-BE49-F238E27FC236}">
                <a16:creationId xmlns:a16="http://schemas.microsoft.com/office/drawing/2014/main" id="{8BC15B31-3089-B549-AE64-95F41A88CFA3}"/>
              </a:ext>
            </a:extLst>
          </p:cNvPr>
          <p:cNvSpPr>
            <a:spLocks noGrp="1"/>
          </p:cNvSpPr>
          <p:nvPr>
            <p:ph sz="half" idx="13" hasCustomPrompt="1"/>
          </p:nvPr>
        </p:nvSpPr>
        <p:spPr>
          <a:xfrm>
            <a:off x="1003053"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21582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Jämförelse">
    <p:spTree>
      <p:nvGrpSpPr>
        <p:cNvPr id="1" name=""/>
        <p:cNvGrpSpPr/>
        <p:nvPr/>
      </p:nvGrpSpPr>
      <p:grpSpPr>
        <a:xfrm>
          <a:off x="0" y="0"/>
          <a:ext cx="0" cy="0"/>
          <a:chOff x="0" y="0"/>
          <a:chExt cx="0" cy="0"/>
        </a:xfrm>
      </p:grpSpPr>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0" y="181"/>
            <a:ext cx="6096000" cy="6638400"/>
          </a:xfrm>
        </p:spPr>
        <p:txBody>
          <a:bodyPr>
            <a:normAutofit/>
          </a:bodyPr>
          <a:lstStyle>
            <a:lvl1pPr>
              <a:defRPr sz="2400"/>
            </a:lvl1pPr>
          </a:lstStyle>
          <a:p>
            <a:r>
              <a:rPr lang="sv-SE" dirty="0"/>
              <a:t>Klicka på ikonen för att lägga till en bild</a:t>
            </a:r>
          </a:p>
        </p:txBody>
      </p:sp>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lvl1pPr>
              <a:defRPr>
                <a:solidFill>
                  <a:schemeClr val="bg1"/>
                </a:solidFill>
              </a:defRPr>
            </a:lvl1pPr>
          </a:lstStyle>
          <a:p>
            <a:fld id="{3B02EEAD-AAEB-B84E-B58A-75801BA94065}" type="datetime1">
              <a:rPr lang="sv-SE" smtClean="0"/>
              <a:t>2023-10-16</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lvl1pPr>
              <a:defRPr>
                <a:solidFill>
                  <a:schemeClr val="bg1"/>
                </a:solidFill>
              </a:defRPr>
            </a:lvl1pPr>
          </a:lstStyle>
          <a:p>
            <a:fld id="{77AB70A0-377B-6347-BEEC-1C25D9BB7174}" type="slidenum">
              <a:rPr lang="sv-SE" smtClean="0"/>
              <a:pPr/>
              <a:t>‹#›</a:t>
            </a:fld>
            <a:endParaRPr lang="sv-SE" dirty="0"/>
          </a:p>
        </p:txBody>
      </p:sp>
      <p:sp>
        <p:nvSpPr>
          <p:cNvPr id="11" name="Platshållare för text 2">
            <a:extLst>
              <a:ext uri="{FF2B5EF4-FFF2-40B4-BE49-F238E27FC236}">
                <a16:creationId xmlns:a16="http://schemas.microsoft.com/office/drawing/2014/main" id="{A7611ABB-245A-1445-9549-18C63A8A977A}"/>
              </a:ext>
            </a:extLst>
          </p:cNvPr>
          <p:cNvSpPr>
            <a:spLocks noGrp="1"/>
          </p:cNvSpPr>
          <p:nvPr>
            <p:ph type="body" idx="1" hasCustomPrompt="1"/>
          </p:nvPr>
        </p:nvSpPr>
        <p:spPr>
          <a:xfrm>
            <a:off x="7074669"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3" name="Platshållare för innehåll 2">
            <a:extLst>
              <a:ext uri="{FF2B5EF4-FFF2-40B4-BE49-F238E27FC236}">
                <a16:creationId xmlns:a16="http://schemas.microsoft.com/office/drawing/2014/main" id="{F3881505-801A-CF46-9A03-4C38C97D7D9D}"/>
              </a:ext>
            </a:extLst>
          </p:cNvPr>
          <p:cNvSpPr>
            <a:spLocks noGrp="1"/>
          </p:cNvSpPr>
          <p:nvPr>
            <p:ph sz="half" idx="13" hasCustomPrompt="1"/>
          </p:nvPr>
        </p:nvSpPr>
        <p:spPr>
          <a:xfrm>
            <a:off x="7074669"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0" name="Bildobjekt 9">
            <a:extLst>
              <a:ext uri="{FF2B5EF4-FFF2-40B4-BE49-F238E27FC236}">
                <a16:creationId xmlns:a16="http://schemas.microsoft.com/office/drawing/2014/main" id="{A90522CC-FB96-C64D-BFBE-B04A035F50E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263712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2023-10-16</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33219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2023-10-16</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1600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Rubrikbild">
    <p:spTree>
      <p:nvGrpSpPr>
        <p:cNvPr id="1" name=""/>
        <p:cNvGrpSpPr/>
        <p:nvPr/>
      </p:nvGrpSpPr>
      <p:grpSpPr>
        <a:xfrm>
          <a:off x="0" y="0"/>
          <a:ext cx="0" cy="0"/>
          <a:chOff x="0" y="0"/>
          <a:chExt cx="0" cy="0"/>
        </a:xfrm>
      </p:grpSpPr>
      <p:sp>
        <p:nvSpPr>
          <p:cNvPr id="7" name="Rubrik 1"/>
          <p:cNvSpPr>
            <a:spLocks noGrp="1"/>
          </p:cNvSpPr>
          <p:nvPr>
            <p:ph type="title"/>
          </p:nvPr>
        </p:nvSpPr>
        <p:spPr>
          <a:xfrm>
            <a:off x="1151467" y="524932"/>
            <a:ext cx="9884834" cy="943505"/>
          </a:xfrm>
          <a:prstGeom prst="rect">
            <a:avLst/>
          </a:prstGeom>
        </p:spPr>
        <p:txBody>
          <a:bodyPr/>
          <a:lstStyle>
            <a:lvl1pPr algn="ctr">
              <a:defRPr sz="3200">
                <a:solidFill>
                  <a:schemeClr val="bg1"/>
                </a:solidFill>
                <a:latin typeface="Verdana" charset="0"/>
                <a:ea typeface="Verdana" charset="0"/>
                <a:cs typeface="Verdana" charset="0"/>
              </a:defRPr>
            </a:lvl1pPr>
          </a:lstStyle>
          <a:p>
            <a:r>
              <a:rPr lang="sv-SE" dirty="0"/>
              <a:t>Klicka här för att ändra format</a:t>
            </a:r>
          </a:p>
        </p:txBody>
      </p:sp>
    </p:spTree>
    <p:extLst>
      <p:ext uri="{BB962C8B-B14F-4D97-AF65-F5344CB8AC3E}">
        <p14:creationId xmlns:p14="http://schemas.microsoft.com/office/powerpoint/2010/main" val="303225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E5065FE-EF68-B143-BB95-E412486E9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FE2A5BD-7E68-D841-B1F1-6A7043D92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5E07796-DCBE-6E4F-B796-61D6AF921341}"/>
              </a:ext>
            </a:extLst>
          </p:cNvPr>
          <p:cNvSpPr>
            <a:spLocks noGrp="1"/>
          </p:cNvSpPr>
          <p:nvPr>
            <p:ph type="dt" sz="half" idx="2"/>
          </p:nvPr>
        </p:nvSpPr>
        <p:spPr>
          <a:xfrm>
            <a:off x="1179576" y="6485426"/>
            <a:ext cx="1045464" cy="122557"/>
          </a:xfrm>
          <a:prstGeom prst="rect">
            <a:avLst/>
          </a:prstGeom>
        </p:spPr>
        <p:txBody>
          <a:bodyPr vert="horz" lIns="91440" tIns="45720" rIns="91440" bIns="45720" rtlCol="0" anchor="ctr"/>
          <a:lstStyle>
            <a:lvl1pPr algn="l">
              <a:defRPr sz="900">
                <a:solidFill>
                  <a:schemeClr val="tx2"/>
                </a:solidFill>
              </a:defRPr>
            </a:lvl1pPr>
          </a:lstStyle>
          <a:p>
            <a:fld id="{A6920204-227C-CE45-A747-B8F9D59A1873}" type="datetime1">
              <a:rPr lang="sv-SE" smtClean="0"/>
              <a:t>2023-10-16</a:t>
            </a:fld>
            <a:endParaRPr lang="sv-SE" dirty="0"/>
          </a:p>
        </p:txBody>
      </p:sp>
      <p:sp>
        <p:nvSpPr>
          <p:cNvPr id="5" name="Platshållare för sidfot 4">
            <a:extLst>
              <a:ext uri="{FF2B5EF4-FFF2-40B4-BE49-F238E27FC236}">
                <a16:creationId xmlns:a16="http://schemas.microsoft.com/office/drawing/2014/main" id="{1377C0EA-6AAF-4C47-929A-2EBF2DDC5816}"/>
              </a:ext>
            </a:extLst>
          </p:cNvPr>
          <p:cNvSpPr>
            <a:spLocks noGrp="1"/>
          </p:cNvSpPr>
          <p:nvPr>
            <p:ph type="ftr" sz="quarter" idx="3"/>
          </p:nvPr>
        </p:nvSpPr>
        <p:spPr>
          <a:xfrm>
            <a:off x="2286000" y="6485426"/>
            <a:ext cx="3017520" cy="122557"/>
          </a:xfrm>
          <a:prstGeom prst="rect">
            <a:avLst/>
          </a:prstGeom>
        </p:spPr>
        <p:txBody>
          <a:bodyPr vert="horz" lIns="91440" tIns="45720" rIns="91440" bIns="45720" rtlCol="0" anchor="ctr"/>
          <a:lstStyle>
            <a:lvl1pPr algn="l">
              <a:defRPr sz="9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78AEB3BD-C2FB-AE41-A0C9-A72BE3544380}"/>
              </a:ext>
            </a:extLst>
          </p:cNvPr>
          <p:cNvSpPr>
            <a:spLocks noGrp="1"/>
          </p:cNvSpPr>
          <p:nvPr>
            <p:ph type="sldNum" sz="quarter" idx="4"/>
          </p:nvPr>
        </p:nvSpPr>
        <p:spPr>
          <a:xfrm>
            <a:off x="5361432" y="6484709"/>
            <a:ext cx="667512" cy="123274"/>
          </a:xfrm>
          <a:prstGeom prst="rect">
            <a:avLst/>
          </a:prstGeom>
        </p:spPr>
        <p:txBody>
          <a:bodyPr vert="horz" lIns="91440" tIns="45720" rIns="91440" bIns="45720" rtlCol="0" anchor="ctr"/>
          <a:lstStyle>
            <a:lvl1pPr algn="r">
              <a:defRPr sz="900">
                <a:solidFill>
                  <a:schemeClr val="tx2"/>
                </a:solidFill>
              </a:defRPr>
            </a:lvl1pPr>
          </a:lstStyle>
          <a:p>
            <a:fld id="{77AB70A0-377B-6347-BEEC-1C25D9BB7174}" type="slidenum">
              <a:rPr lang="sv-SE" smtClean="0"/>
              <a:pPr/>
              <a:t>‹#›</a:t>
            </a:fld>
            <a:endParaRPr lang="sv-SE" dirty="0"/>
          </a:p>
        </p:txBody>
      </p:sp>
      <p:sp>
        <p:nvSpPr>
          <p:cNvPr id="7" name="Rektangel 6">
            <a:extLst>
              <a:ext uri="{FF2B5EF4-FFF2-40B4-BE49-F238E27FC236}">
                <a16:creationId xmlns:a16="http://schemas.microsoft.com/office/drawing/2014/main" id="{0047A1EB-4259-3348-BF98-567C98640325}"/>
              </a:ext>
            </a:extLst>
          </p:cNvPr>
          <p:cNvSpPr/>
          <p:nvPr userDrawn="1"/>
        </p:nvSpPr>
        <p:spPr>
          <a:xfrm>
            <a:off x="0" y="6638693"/>
            <a:ext cx="1219200" cy="226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EABC8234-AF03-A348-8C21-686FCA070924}"/>
              </a:ext>
            </a:extLst>
          </p:cNvPr>
          <p:cNvSpPr/>
          <p:nvPr userDrawn="1"/>
        </p:nvSpPr>
        <p:spPr>
          <a:xfrm>
            <a:off x="1219200" y="6638693"/>
            <a:ext cx="1219200" cy="226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9D9ACE6-DBA7-F746-B736-E9B38199DF26}"/>
              </a:ext>
            </a:extLst>
          </p:cNvPr>
          <p:cNvSpPr/>
          <p:nvPr userDrawn="1"/>
        </p:nvSpPr>
        <p:spPr>
          <a:xfrm>
            <a:off x="2438400" y="6638693"/>
            <a:ext cx="1219200" cy="226210"/>
          </a:xfrm>
          <a:prstGeom prst="rect">
            <a:avLst/>
          </a:prstGeom>
          <a:solidFill>
            <a:srgbClr val="E5A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D6B70056-09D5-E749-BB35-E2AB4E14DA16}"/>
              </a:ext>
            </a:extLst>
          </p:cNvPr>
          <p:cNvSpPr/>
          <p:nvPr userDrawn="1"/>
        </p:nvSpPr>
        <p:spPr>
          <a:xfrm>
            <a:off x="3657600" y="6638693"/>
            <a:ext cx="1219200" cy="226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847EF725-4AD2-2D4F-B8CC-9A900B860997}"/>
              </a:ext>
            </a:extLst>
          </p:cNvPr>
          <p:cNvSpPr/>
          <p:nvPr userDrawn="1"/>
        </p:nvSpPr>
        <p:spPr>
          <a:xfrm>
            <a:off x="4876800" y="6638693"/>
            <a:ext cx="1219200" cy="22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EB9F80AA-58CF-034F-960D-EB72AC9BAD82}"/>
              </a:ext>
            </a:extLst>
          </p:cNvPr>
          <p:cNvSpPr/>
          <p:nvPr userDrawn="1"/>
        </p:nvSpPr>
        <p:spPr>
          <a:xfrm>
            <a:off x="6096000" y="6638693"/>
            <a:ext cx="1219200" cy="226210"/>
          </a:xfrm>
          <a:prstGeom prst="rect">
            <a:avLst/>
          </a:prstGeom>
          <a:solidFill>
            <a:srgbClr val="3B5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D0F92766-98A8-6845-816E-FCA4DC797E11}"/>
              </a:ext>
            </a:extLst>
          </p:cNvPr>
          <p:cNvSpPr/>
          <p:nvPr userDrawn="1"/>
        </p:nvSpPr>
        <p:spPr>
          <a:xfrm>
            <a:off x="7315200" y="6638693"/>
            <a:ext cx="1219200" cy="226210"/>
          </a:xfrm>
          <a:prstGeom prst="rect">
            <a:avLst/>
          </a:prstGeom>
          <a:solidFill>
            <a:srgbClr val="79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FD28C89A-ABD1-4645-A3E2-7B29609D3F1B}"/>
              </a:ext>
            </a:extLst>
          </p:cNvPr>
          <p:cNvSpPr/>
          <p:nvPr userDrawn="1"/>
        </p:nvSpPr>
        <p:spPr>
          <a:xfrm>
            <a:off x="8534400" y="6638693"/>
            <a:ext cx="1219200" cy="226210"/>
          </a:xfrm>
          <a:prstGeom prst="rect">
            <a:avLst/>
          </a:prstGeom>
          <a:solidFill>
            <a:srgbClr val="5D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7896A6E6-62BC-E347-9161-363D5F21487B}"/>
              </a:ext>
            </a:extLst>
          </p:cNvPr>
          <p:cNvSpPr/>
          <p:nvPr userDrawn="1"/>
        </p:nvSpPr>
        <p:spPr>
          <a:xfrm>
            <a:off x="9753600" y="6638693"/>
            <a:ext cx="1219200" cy="2262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4F02FAA5-5874-784C-A133-E59B01CEA654}"/>
              </a:ext>
            </a:extLst>
          </p:cNvPr>
          <p:cNvSpPr/>
          <p:nvPr userDrawn="1"/>
        </p:nvSpPr>
        <p:spPr>
          <a:xfrm>
            <a:off x="10972800" y="6638693"/>
            <a:ext cx="1219200" cy="2262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995152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36"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8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31371" y="6480000"/>
            <a:ext cx="957428" cy="216024"/>
          </a:xfrm>
          <a:prstGeom prst="rect">
            <a:avLst/>
          </a:prstGeom>
        </p:spPr>
        <p:txBody>
          <a:bodyPr vert="horz" lIns="91440" tIns="45720" rIns="91440" bIns="45720" rtlCol="0" anchor="t" anchorCtr="0"/>
          <a:lstStyle>
            <a:lvl1pPr algn="l">
              <a:defRPr sz="800">
                <a:solidFill>
                  <a:schemeClr val="tx1"/>
                </a:solidFill>
              </a:defRPr>
            </a:lvl1pPr>
          </a:lstStyle>
          <a:p>
            <a:fld id="{6D8F9DCC-59F9-4D20-B219-7832D570049E}" type="datetime1">
              <a:rPr lang="sv-SE" smtClean="0"/>
              <a:t>2023-10-16</a:t>
            </a:fld>
            <a:endParaRPr lang="sv-SE" dirty="0"/>
          </a:p>
        </p:txBody>
      </p:sp>
      <p:sp>
        <p:nvSpPr>
          <p:cNvPr id="2" name="Platshållare för rubrik 1"/>
          <p:cNvSpPr>
            <a:spLocks noGrp="1"/>
          </p:cNvSpPr>
          <p:nvPr>
            <p:ph type="title"/>
          </p:nvPr>
        </p:nvSpPr>
        <p:spPr>
          <a:xfrm>
            <a:off x="1296000" y="1411200"/>
            <a:ext cx="9696000" cy="64800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296000" y="2782800"/>
            <a:ext cx="9696000" cy="266242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432000" y="6184801"/>
            <a:ext cx="6912000" cy="205681"/>
          </a:xfrm>
          <a:prstGeom prst="rect">
            <a:avLst/>
          </a:prstGeom>
        </p:spPr>
        <p:txBody>
          <a:bodyPr vert="horz" lIns="91440" tIns="45720" rIns="91440" bIns="45720" rtlCol="0" anchor="t" anchorCtr="0"/>
          <a:lstStyle>
            <a:lvl1pPr algn="l">
              <a:defRPr sz="1000" b="1">
                <a:solidFill>
                  <a:schemeClr val="accent6"/>
                </a:solidFill>
              </a:defRPr>
            </a:lvl1pPr>
          </a:lstStyle>
          <a:p>
            <a:r>
              <a:rPr lang="sv-SE" dirty="0"/>
              <a:t>(ange enhet via Infoga sidfot)</a:t>
            </a:r>
            <a:endParaRPr lang="sv-SE" sz="800" b="0" dirty="0"/>
          </a:p>
        </p:txBody>
      </p:sp>
      <p:sp>
        <p:nvSpPr>
          <p:cNvPr id="6" name="Platshållare för bildnummer 5"/>
          <p:cNvSpPr>
            <a:spLocks noGrp="1"/>
          </p:cNvSpPr>
          <p:nvPr>
            <p:ph type="sldNum" sz="quarter" idx="4"/>
          </p:nvPr>
        </p:nvSpPr>
        <p:spPr>
          <a:xfrm>
            <a:off x="1391478" y="6496484"/>
            <a:ext cx="957428" cy="183282"/>
          </a:xfrm>
          <a:prstGeom prst="rect">
            <a:avLst/>
          </a:prstGeom>
        </p:spPr>
        <p:txBody>
          <a:bodyPr vert="horz" lIns="91440" tIns="45720" rIns="91440" bIns="45720" rtlCol="0" anchor="ctr"/>
          <a:lstStyle>
            <a:lvl1pPr algn="l">
              <a:defRPr sz="800">
                <a:solidFill>
                  <a:schemeClr val="tx1">
                    <a:tint val="75000"/>
                  </a:schemeClr>
                </a:solidFill>
              </a:defRPr>
            </a:lvl1pPr>
          </a:lstStyle>
          <a:p>
            <a:fld id="{6F44378D-1D2D-4DB9-B9D8-A6B719AA0047}" type="slidenum">
              <a:rPr lang="sv-SE" smtClean="0"/>
              <a:pPr/>
              <a:t>‹#›</a:t>
            </a:fld>
            <a:endParaRPr lang="sv-SE" dirty="0"/>
          </a:p>
        </p:txBody>
      </p:sp>
      <p:pic>
        <p:nvPicPr>
          <p:cNvPr id="10" name="Picture 13"/>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29226" y="0"/>
            <a:ext cx="12242881" cy="85806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37360" y="6156791"/>
            <a:ext cx="2361189" cy="484633"/>
          </a:xfrm>
          <a:prstGeom prst="rect">
            <a:avLst/>
          </a:prstGeom>
        </p:spPr>
      </p:pic>
    </p:spTree>
    <p:extLst>
      <p:ext uri="{BB962C8B-B14F-4D97-AF65-F5344CB8AC3E}">
        <p14:creationId xmlns:p14="http://schemas.microsoft.com/office/powerpoint/2010/main" val="25747422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21" r:id="rId4"/>
    <p:sldLayoutId id="2147483685" r:id="rId5"/>
    <p:sldLayoutId id="2147483686" r:id="rId6"/>
  </p:sldLayoutIdLst>
  <p:hf sldNum="0" hdr="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primarvardskvalitet@skr.se"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s://primarvardskvalitet.skr.se/primarvardskvalitet/anvandningprimarvardskvalitet/vardcentralochrehab/fokusdel1introduktion.58533.htm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kunskapsstyrningvard.se/download/18.888036617b192361ee2306f/1628610121306/Vardforlopp-generisk-modell-rehabilitering.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C3A1A52-1F2B-B79A-D265-28D7EFC6B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6028373"/>
            <a:ext cx="130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derrubrik 1">
            <a:extLst>
              <a:ext uri="{FF2B5EF4-FFF2-40B4-BE49-F238E27FC236}">
                <a16:creationId xmlns:a16="http://schemas.microsoft.com/office/drawing/2014/main" id="{670495A1-8D9B-93D6-DAE7-E0F1A140C996}"/>
              </a:ext>
            </a:extLst>
          </p:cNvPr>
          <p:cNvSpPr>
            <a:spLocks noGrp="1"/>
          </p:cNvSpPr>
          <p:nvPr>
            <p:ph type="subTitle" idx="1"/>
          </p:nvPr>
        </p:nvSpPr>
        <p:spPr>
          <a:xfrm>
            <a:off x="1183386" y="3246437"/>
            <a:ext cx="7341548" cy="860743"/>
          </a:xfrm>
        </p:spPr>
        <p:txBody>
          <a:bodyPr/>
          <a:lstStyle/>
          <a:p>
            <a:r>
              <a:rPr lang="sv-SE" sz="3600" dirty="0">
                <a:solidFill>
                  <a:srgbClr val="447079"/>
                </a:solidFill>
                <a:latin typeface="Trebuchet MS" panose="020B0603020202020204" pitchFamily="34" charset="0"/>
                <a:cs typeface="Calibri" panose="020F0502020204030204" pitchFamily="34" charset="0"/>
              </a:rPr>
              <a:t>Tema mångsökare på vårdcentral</a:t>
            </a:r>
          </a:p>
        </p:txBody>
      </p:sp>
      <p:sp>
        <p:nvSpPr>
          <p:cNvPr id="9" name="Rectangle 1">
            <a:extLst>
              <a:ext uri="{FF2B5EF4-FFF2-40B4-BE49-F238E27FC236}">
                <a16:creationId xmlns:a16="http://schemas.microsoft.com/office/drawing/2014/main" id="{8E292751-2211-C9F2-76C1-DE34942641B0}"/>
              </a:ext>
            </a:extLst>
          </p:cNvPr>
          <p:cNvSpPr>
            <a:spLocks noGrp="1" noChangeArrowheads="1"/>
          </p:cNvSpPr>
          <p:nvPr>
            <p:ph type="ctrTitle"/>
          </p:nvPr>
        </p:nvSpPr>
        <p:spPr bwMode="auto">
          <a:xfrm>
            <a:off x="1114806" y="2373720"/>
            <a:ext cx="56138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dirty="0" err="1">
                <a:solidFill>
                  <a:srgbClr val="447079"/>
                </a:solidFill>
                <a:latin typeface="Trebuchet MS" panose="020B0603020202020204" pitchFamily="34" charset="0"/>
                <a:ea typeface="Verdana" charset="0"/>
                <a:cs typeface="Calibri" panose="020F0502020204030204" pitchFamily="34" charset="0"/>
              </a:rPr>
              <a:t>FoKUS</a:t>
            </a:r>
            <a:r>
              <a:rPr lang="sv-SE" altLang="sv-SE" dirty="0">
                <a:solidFill>
                  <a:srgbClr val="447079"/>
                </a:solidFill>
                <a:latin typeface="Trebuchet MS" panose="020B0603020202020204" pitchFamily="34" charset="0"/>
                <a:ea typeface="Verdana" charset="0"/>
                <a:cs typeface="Calibri" panose="020F0502020204030204" pitchFamily="34" charset="0"/>
              </a:rPr>
              <a:t> Rehabilitering</a:t>
            </a:r>
          </a:p>
        </p:txBody>
      </p:sp>
      <p:sp>
        <p:nvSpPr>
          <p:cNvPr id="2" name="Rektangel 1">
            <a:extLst>
              <a:ext uri="{FF2B5EF4-FFF2-40B4-BE49-F238E27FC236}">
                <a16:creationId xmlns:a16="http://schemas.microsoft.com/office/drawing/2014/main" id="{E958780D-9DFF-6AD7-63DD-AB5B5E304ED5}"/>
              </a:ext>
            </a:extLst>
          </p:cNvPr>
          <p:cNvSpPr/>
          <p:nvPr/>
        </p:nvSpPr>
        <p:spPr>
          <a:xfrm>
            <a:off x="10023661" y="5944721"/>
            <a:ext cx="1927412" cy="8516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Grafik, Teckensnitt, logotyp, symbol&#10;&#10;Automatiskt genererad beskrivning">
            <a:extLst>
              <a:ext uri="{FF2B5EF4-FFF2-40B4-BE49-F238E27FC236}">
                <a16:creationId xmlns:a16="http://schemas.microsoft.com/office/drawing/2014/main" id="{A63D6CCA-F83F-0FDE-6B76-C6C7B368AF54}"/>
              </a:ext>
            </a:extLst>
          </p:cNvPr>
          <p:cNvPicPr>
            <a:picLocks noChangeAspect="1"/>
          </p:cNvPicPr>
          <p:nvPr/>
        </p:nvPicPr>
        <p:blipFill>
          <a:blip r:embed="rId4"/>
          <a:stretch>
            <a:fillRect/>
          </a:stretch>
        </p:blipFill>
        <p:spPr>
          <a:xfrm>
            <a:off x="10238814" y="6027644"/>
            <a:ext cx="1642783" cy="640977"/>
          </a:xfrm>
          <a:prstGeom prst="rect">
            <a:avLst/>
          </a:prstGeom>
        </p:spPr>
      </p:pic>
    </p:spTree>
    <p:extLst>
      <p:ext uri="{BB962C8B-B14F-4D97-AF65-F5344CB8AC3E}">
        <p14:creationId xmlns:p14="http://schemas.microsoft.com/office/powerpoint/2010/main" val="127897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1211262" y="1448790"/>
            <a:ext cx="10371138" cy="4997730"/>
          </a:xfrm>
        </p:spPr>
        <p:txBody>
          <a:bodyPr>
            <a:normAutofit lnSpcReduction="10000"/>
          </a:bodyPr>
          <a:lstStyle/>
          <a:p>
            <a:r>
              <a:rPr lang="sv-SE" b="0" i="0" dirty="0">
                <a:solidFill>
                  <a:srgbClr val="222222"/>
                </a:solidFill>
                <a:effectLst/>
                <a:latin typeface="Calibri" panose="020F0502020204030204" pitchFamily="34" charset="0"/>
                <a:cs typeface="Calibri" panose="020F0502020204030204" pitchFamily="34" charset="0"/>
              </a:rPr>
              <a:t>Titta på om antalet mångsökare är rimligt i jämförelse med andra enheter?</a:t>
            </a:r>
          </a:p>
          <a:p>
            <a:pPr algn="l"/>
            <a:r>
              <a:rPr lang="sv-SE" b="0" i="0" dirty="0">
                <a:solidFill>
                  <a:srgbClr val="222222"/>
                </a:solidFill>
                <a:effectLst/>
                <a:latin typeface="Calibri" panose="020F0502020204030204" pitchFamily="34" charset="0"/>
                <a:cs typeface="Calibri" panose="020F0502020204030204" pitchFamily="34" charset="0"/>
              </a:rPr>
              <a:t>Stämmer våra data? </a:t>
            </a:r>
          </a:p>
          <a:p>
            <a:pPr lvl="1"/>
            <a:r>
              <a:rPr lang="sv-SE" dirty="0">
                <a:solidFill>
                  <a:srgbClr val="222222"/>
                </a:solidFill>
                <a:latin typeface="Calibri" panose="020F0502020204030204" pitchFamily="34" charset="0"/>
                <a:cs typeface="Calibri" panose="020F0502020204030204" pitchFamily="34" charset="0"/>
              </a:rPr>
              <a:t>Hänvisning till </a:t>
            </a:r>
            <a:r>
              <a:rPr lang="sv-SE" dirty="0" err="1">
                <a:solidFill>
                  <a:srgbClr val="222222"/>
                </a:solidFill>
                <a:latin typeface="Calibri" panose="020F0502020204030204" pitchFamily="34" charset="0"/>
                <a:cs typeface="Calibri" panose="020F0502020204030204" pitchFamily="34" charset="0"/>
              </a:rPr>
              <a:t>FoKUS</a:t>
            </a:r>
            <a:r>
              <a:rPr lang="sv-SE" dirty="0">
                <a:solidFill>
                  <a:srgbClr val="222222"/>
                </a:solidFill>
                <a:latin typeface="Calibri" panose="020F0502020204030204" pitchFamily="34" charset="0"/>
                <a:cs typeface="Calibri" panose="020F0502020204030204" pitchFamily="34" charset="0"/>
              </a:rPr>
              <a:t> del 3, Lär känna era data</a:t>
            </a:r>
          </a:p>
          <a:p>
            <a:pPr lvl="1"/>
            <a:r>
              <a:rPr lang="sv-SE" b="0" i="0" dirty="0">
                <a:solidFill>
                  <a:srgbClr val="222222"/>
                </a:solidFill>
                <a:effectLst/>
                <a:latin typeface="Calibri" panose="020F0502020204030204" pitchFamily="34" charset="0"/>
                <a:cs typeface="Calibri" panose="020F0502020204030204" pitchFamily="34" charset="0"/>
              </a:rPr>
              <a:t>I indikatorspecifikationer finns text om felkällor och att tänka på vid tolkning av indikatorn</a:t>
            </a:r>
          </a:p>
          <a:p>
            <a:pPr algn="l"/>
            <a:r>
              <a:rPr lang="sv-SE" b="0" i="0" dirty="0">
                <a:solidFill>
                  <a:srgbClr val="222222"/>
                </a:solidFill>
                <a:effectLst/>
                <a:latin typeface="Calibri" panose="020F0502020204030204" pitchFamily="34" charset="0"/>
                <a:cs typeface="Calibri" panose="020F0502020204030204" pitchFamily="34" charset="0"/>
              </a:rPr>
              <a:t>Har era mångsökare fått rehabplan eller motsvarande? </a:t>
            </a:r>
          </a:p>
          <a:p>
            <a:pPr lvl="1"/>
            <a:r>
              <a:rPr lang="sv-SE" b="0" i="0" dirty="0">
                <a:solidFill>
                  <a:srgbClr val="222222"/>
                </a:solidFill>
                <a:effectLst/>
                <a:latin typeface="Calibri" panose="020F0502020204030204" pitchFamily="34" charset="0"/>
                <a:cs typeface="Calibri" panose="020F0502020204030204" pitchFamily="34" charset="0"/>
              </a:rPr>
              <a:t>Registrerar vi koden för rehabplan?</a:t>
            </a:r>
          </a:p>
          <a:p>
            <a:pPr lvl="1"/>
            <a:r>
              <a:rPr lang="sv-SE" b="0" i="0" dirty="0">
                <a:solidFill>
                  <a:srgbClr val="222222"/>
                </a:solidFill>
                <a:effectLst/>
                <a:latin typeface="Calibri" panose="020F0502020204030204" pitchFamily="34" charset="0"/>
                <a:cs typeface="Calibri" panose="020F0502020204030204" pitchFamily="34" charset="0"/>
              </a:rPr>
              <a:t>Behöver vi titta på patientlistan för att se vilka patienterna är?</a:t>
            </a:r>
          </a:p>
          <a:p>
            <a:pPr algn="l"/>
            <a:r>
              <a:rPr lang="sv-SE" dirty="0">
                <a:solidFill>
                  <a:srgbClr val="222222"/>
                </a:solidFill>
                <a:latin typeface="Calibri" panose="020F0502020204030204" pitchFamily="34" charset="0"/>
                <a:cs typeface="Calibri" panose="020F0502020204030204" pitchFamily="34" charset="0"/>
              </a:rPr>
              <a:t>Diskutera om vi har arbetssätt som fångar upp patientgruppen som söker mycket? Hur kommer det sig  att de söker många gånger? Är det något vi behöver förbättra?</a:t>
            </a:r>
          </a:p>
          <a:p>
            <a:pPr algn="l"/>
            <a:r>
              <a:rPr lang="sv-SE" b="0" i="0" dirty="0">
                <a:solidFill>
                  <a:srgbClr val="222222"/>
                </a:solidFill>
                <a:effectLst/>
                <a:latin typeface="Calibri" panose="020F0502020204030204" pitchFamily="34" charset="0"/>
                <a:cs typeface="Calibri" panose="020F0502020204030204" pitchFamily="34" charset="0"/>
              </a:rPr>
              <a:t>Har vi bra </a:t>
            </a:r>
            <a:r>
              <a:rPr lang="sv-SE" dirty="0">
                <a:solidFill>
                  <a:srgbClr val="222222"/>
                </a:solidFill>
                <a:latin typeface="Calibri" panose="020F0502020204030204" pitchFamily="34" charset="0"/>
                <a:cs typeface="Calibri" panose="020F0502020204030204" pitchFamily="34" charset="0"/>
              </a:rPr>
              <a:t>arbetssätt så att det är lätt att tillsammans med patienten göra en rehabplan?</a:t>
            </a:r>
          </a:p>
          <a:p>
            <a:pPr algn="l"/>
            <a:endParaRPr lang="sv-SE" b="0" i="0" dirty="0">
              <a:solidFill>
                <a:srgbClr val="222222"/>
              </a:solidFill>
              <a:effectLst/>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p:txBody>
          <a:bodyPr vert="horz" lIns="91440" tIns="45720" rIns="91440" bIns="45720" rtlCol="0" anchor="t">
            <a:normAutofit/>
          </a:bodyPr>
          <a:lstStyle/>
          <a:p>
            <a:pPr marL="0" indent="0">
              <a:buNone/>
            </a:pPr>
            <a:r>
              <a:rPr lang="sv-SE" sz="4400" dirty="0">
                <a:solidFill>
                  <a:srgbClr val="698D94"/>
                </a:solidFill>
                <a:latin typeface="Trebuchet MS" panose="020B0603020202020204" pitchFamily="34" charset="0"/>
                <a:ea typeface="+mj-ea"/>
                <a:cs typeface="+mj-cs"/>
              </a:rPr>
              <a:t>Hur ser det ut hos oss?</a:t>
            </a:r>
          </a:p>
        </p:txBody>
      </p:sp>
    </p:spTree>
    <p:extLst>
      <p:ext uri="{BB962C8B-B14F-4D97-AF65-F5344CB8AC3E}">
        <p14:creationId xmlns:p14="http://schemas.microsoft.com/office/powerpoint/2010/main" val="187299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63097" y="1470784"/>
            <a:ext cx="7908893" cy="1310400"/>
          </a:xfrm>
        </p:spPr>
        <p:txBody>
          <a:bodyPr/>
          <a:lstStyle/>
          <a:p>
            <a:r>
              <a:rPr lang="sv-SE" b="0" dirty="0">
                <a:solidFill>
                  <a:srgbClr val="698D94"/>
                </a:solidFill>
                <a:latin typeface="Trebuchet MS"/>
              </a:rPr>
              <a:t>Lycka till och kontakta oss gärna för frågor eller synpunkter!</a:t>
            </a:r>
          </a:p>
        </p:txBody>
      </p:sp>
      <p:sp>
        <p:nvSpPr>
          <p:cNvPr id="3" name="Underrubrik 2"/>
          <p:cNvSpPr>
            <a:spLocks noGrp="1"/>
          </p:cNvSpPr>
          <p:nvPr>
            <p:ph type="subTitle" idx="1"/>
          </p:nvPr>
        </p:nvSpPr>
        <p:spPr>
          <a:xfrm>
            <a:off x="2973035" y="2866639"/>
            <a:ext cx="6245929" cy="365125"/>
          </a:xfrm>
        </p:spPr>
        <p:txBody>
          <a:bodyPr/>
          <a:lstStyle/>
          <a:p>
            <a:r>
              <a:rPr lang="sv-SE" sz="2000" dirty="0">
                <a:hlinkClick r:id="rId2"/>
              </a:rPr>
              <a:t>primarvardskvalitet@skr.se</a:t>
            </a:r>
            <a:endParaRPr lang="sv-SE" sz="2000" dirty="0"/>
          </a:p>
          <a:p>
            <a:endParaRPr lang="sv-SE" dirty="0"/>
          </a:p>
        </p:txBody>
      </p:sp>
      <p:pic>
        <p:nvPicPr>
          <p:cNvPr id="4" name="Picture 2">
            <a:extLst>
              <a:ext uri="{FF2B5EF4-FFF2-40B4-BE49-F238E27FC236}">
                <a16:creationId xmlns:a16="http://schemas.microsoft.com/office/drawing/2014/main" id="{B25B808B-CF55-D808-4946-62C6BF08B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035" y="6009323"/>
            <a:ext cx="130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derrubrik 2">
            <a:extLst>
              <a:ext uri="{FF2B5EF4-FFF2-40B4-BE49-F238E27FC236}">
                <a16:creationId xmlns:a16="http://schemas.microsoft.com/office/drawing/2014/main" id="{82535206-6859-1B7C-A245-C35F298902E6}"/>
              </a:ext>
            </a:extLst>
          </p:cNvPr>
          <p:cNvSpPr txBox="1">
            <a:spLocks/>
          </p:cNvSpPr>
          <p:nvPr/>
        </p:nvSpPr>
        <p:spPr>
          <a:xfrm>
            <a:off x="2973034" y="5323420"/>
            <a:ext cx="6245929" cy="36512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200"/>
              </a:spcBef>
              <a:buFont typeface="Arial" panose="020B0604020202020204" pitchFamily="34" charset="0"/>
              <a:buNone/>
              <a:defRPr sz="1600" kern="1200" baseline="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dirty="0">
                <a:hlinkClick r:id="rId2"/>
              </a:rPr>
              <a:t>www.skr.se/primarvardskvalitet</a:t>
            </a:r>
            <a:endParaRPr lang="sv-SE" dirty="0"/>
          </a:p>
        </p:txBody>
      </p:sp>
      <p:sp>
        <p:nvSpPr>
          <p:cNvPr id="6" name="Rektangel 5">
            <a:extLst>
              <a:ext uri="{FF2B5EF4-FFF2-40B4-BE49-F238E27FC236}">
                <a16:creationId xmlns:a16="http://schemas.microsoft.com/office/drawing/2014/main" id="{65B15078-15AA-5663-BA2B-1F3C9116D695}"/>
              </a:ext>
            </a:extLst>
          </p:cNvPr>
          <p:cNvSpPr/>
          <p:nvPr/>
        </p:nvSpPr>
        <p:spPr>
          <a:xfrm>
            <a:off x="10068485" y="5955926"/>
            <a:ext cx="1905000" cy="840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Grafik, Teckensnitt, logotyp, symbol&#10;&#10;Automatiskt genererad beskrivning">
            <a:extLst>
              <a:ext uri="{FF2B5EF4-FFF2-40B4-BE49-F238E27FC236}">
                <a16:creationId xmlns:a16="http://schemas.microsoft.com/office/drawing/2014/main" id="{3BD1F6C7-C0FF-8608-3FE6-79236FB40671}"/>
              </a:ext>
            </a:extLst>
          </p:cNvPr>
          <p:cNvPicPr>
            <a:picLocks noChangeAspect="1"/>
          </p:cNvPicPr>
          <p:nvPr/>
        </p:nvPicPr>
        <p:blipFill>
          <a:blip r:embed="rId4"/>
          <a:stretch>
            <a:fillRect/>
          </a:stretch>
        </p:blipFill>
        <p:spPr>
          <a:xfrm>
            <a:off x="9902638" y="5814732"/>
            <a:ext cx="2247900" cy="876300"/>
          </a:xfrm>
          <a:prstGeom prst="rect">
            <a:avLst/>
          </a:prstGeom>
        </p:spPr>
      </p:pic>
    </p:spTree>
    <p:extLst>
      <p:ext uri="{BB962C8B-B14F-4D97-AF65-F5344CB8AC3E}">
        <p14:creationId xmlns:p14="http://schemas.microsoft.com/office/powerpoint/2010/main" val="263798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34774-41D5-FFB4-83E0-64831F783A11}"/>
              </a:ext>
            </a:extLst>
          </p:cNvPr>
          <p:cNvSpPr>
            <a:spLocks noGrp="1"/>
          </p:cNvSpPr>
          <p:nvPr>
            <p:ph type="title"/>
          </p:nvPr>
        </p:nvSpPr>
        <p:spPr>
          <a:xfrm>
            <a:off x="690880" y="188277"/>
            <a:ext cx="10515600" cy="1325563"/>
          </a:xfrm>
        </p:spPr>
        <p:txBody>
          <a:bodyPr/>
          <a:lstStyle/>
          <a:p>
            <a:r>
              <a:rPr lang="sv-SE" b="0" dirty="0">
                <a:solidFill>
                  <a:srgbClr val="698D94"/>
                </a:solidFill>
                <a:latin typeface="Trebuchet MS" panose="020B0603020202020204" pitchFamily="34" charset="0"/>
              </a:rPr>
              <a:t>Manual till handledare</a:t>
            </a:r>
          </a:p>
        </p:txBody>
      </p:sp>
      <p:sp>
        <p:nvSpPr>
          <p:cNvPr id="3" name="textruta 2">
            <a:extLst>
              <a:ext uri="{FF2B5EF4-FFF2-40B4-BE49-F238E27FC236}">
                <a16:creationId xmlns:a16="http://schemas.microsoft.com/office/drawing/2014/main" id="{2EA4ADB0-181F-4D92-8E72-811C9D9AA534}"/>
              </a:ext>
            </a:extLst>
          </p:cNvPr>
          <p:cNvSpPr txBox="1"/>
          <p:nvPr/>
        </p:nvSpPr>
        <p:spPr>
          <a:xfrm>
            <a:off x="568960" y="1215889"/>
            <a:ext cx="11054080"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 Fortbildning, Kvalitet, Utveckling och Samverkan är ett material från PrimärvårdsKvalitet och syftar till att stödja omvandlingen från data till hälsa med hjälp av data från PrimärvårdsKvalitet.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Materialet vänder sig till medarbetare och chefer på vårdcentraler som vill använda PrimärvårdsKvalitet och lära sig mer om hur data kan användas i förbättringsarbetet på </a:t>
            </a:r>
            <a:r>
              <a:rPr lang="sv-SE" dirty="0">
                <a:solidFill>
                  <a:srgbClr val="222222"/>
                </a:solidFill>
                <a:latin typeface="Calibri" panose="020F0502020204030204" pitchFamily="34" charset="0"/>
                <a:cs typeface="Calibri" panose="020F0502020204030204" pitchFamily="34" charset="0"/>
              </a:rPr>
              <a:t>vårdcentralen</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-materialet omfattar </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hlinkClick r:id="rId2"/>
              </a:rPr>
              <a:t>kom-igång-stöd </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samt olika teman som speglar områden i PrimärvårdsKvalitet eller andra viktiga frågor i primärvården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Materialet är tänkt att användas på till exempel arbetsplatsträffar och andra möten. Materialet om mångsökare tar ca </a:t>
            </a:r>
            <a:r>
              <a:rPr lang="sv-SE" dirty="0">
                <a:solidFill>
                  <a:srgbClr val="222222"/>
                </a:solidFill>
                <a:latin typeface="Calibri" panose="020F0502020204030204" pitchFamily="34" charset="0"/>
                <a:cs typeface="Calibri" panose="020F0502020204030204" pitchFamily="34" charset="0"/>
              </a:rPr>
              <a:t>30</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minuter att genomföra.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Varje </a:t>
            </a: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-del innehåller information, stödfrågor för dialog och gemensamt lärande, fördjupning och lärande exempel.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Innan ni börjar arbeta med materialet - gå in i PrimärvårdsKvalitet i er region (regioner som använder Medrave, finns stöd, se bild </a:t>
            </a:r>
            <a:r>
              <a:rPr lang="sv-SE" dirty="0">
                <a:solidFill>
                  <a:srgbClr val="222222"/>
                </a:solidFill>
                <a:latin typeface="Calibri" panose="020F0502020204030204" pitchFamily="34" charset="0"/>
                <a:cs typeface="Calibri" panose="020F0502020204030204" pitchFamily="34" charset="0"/>
              </a:rPr>
              <a:t>3-5</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i denna ppt) och bekanta er med indikatorer och data. Under genomgången </a:t>
            </a:r>
            <a:r>
              <a:rPr kumimoji="0" lang="sv-SE" sz="1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FoKUS</a:t>
            </a:r>
            <a:r>
              <a:rPr kumimoji="0" lang="sv-SE"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-Mångsökare bör ni ha tillgång till er data (gärna dubbla skärmar) så att ni tillsammans kan titta på data och diskussionen kan utgå från hur det ser ut oss er.</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38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F100192-8C94-AF7A-26AE-CDBDDFE6CB70}"/>
              </a:ext>
            </a:extLst>
          </p:cNvPr>
          <p:cNvPicPr>
            <a:picLocks noChangeAspect="1"/>
          </p:cNvPicPr>
          <p:nvPr/>
        </p:nvPicPr>
        <p:blipFill>
          <a:blip r:embed="rId2"/>
          <a:stretch>
            <a:fillRect/>
          </a:stretch>
        </p:blipFill>
        <p:spPr>
          <a:xfrm>
            <a:off x="2758441" y="1748889"/>
            <a:ext cx="9308123" cy="3849503"/>
          </a:xfrm>
          <a:prstGeom prst="rect">
            <a:avLst/>
          </a:prstGeom>
        </p:spPr>
      </p:pic>
      <p:sp>
        <p:nvSpPr>
          <p:cNvPr id="2" name="Rubrik 1"/>
          <p:cNvSpPr>
            <a:spLocks noGrp="1"/>
          </p:cNvSpPr>
          <p:nvPr>
            <p:ph type="title"/>
          </p:nvPr>
        </p:nvSpPr>
        <p:spPr/>
        <p:txBody>
          <a:bodyPr/>
          <a:lstStyle/>
          <a:p>
            <a:r>
              <a:rPr lang="sv-SE" b="0" dirty="0">
                <a:solidFill>
                  <a:srgbClr val="698D94"/>
                </a:solidFill>
                <a:latin typeface="Trebuchet MS" panose="020B0603020202020204" pitchFamily="34" charset="0"/>
              </a:rPr>
              <a:t>Manual till handledare-</a:t>
            </a:r>
            <a:br>
              <a:rPr lang="sv-SE" b="0" dirty="0">
                <a:solidFill>
                  <a:srgbClr val="698D94"/>
                </a:solidFill>
                <a:latin typeface="Trebuchet MS" panose="020B0603020202020204" pitchFamily="34" charset="0"/>
              </a:rPr>
            </a:br>
            <a:r>
              <a:rPr lang="sv-SE" b="0" dirty="0">
                <a:solidFill>
                  <a:srgbClr val="698D94"/>
                </a:solidFill>
                <a:latin typeface="Trebuchet MS" panose="020B0603020202020204" pitchFamily="34" charset="0"/>
                <a:cs typeface="Calibri" panose="020F0502020204030204" pitchFamily="34" charset="0"/>
              </a:rPr>
              <a:t>Hitta indikatorerna – Mångsökare på VC</a:t>
            </a:r>
          </a:p>
        </p:txBody>
      </p:sp>
      <p:sp>
        <p:nvSpPr>
          <p:cNvPr id="4" name="textruta 3"/>
          <p:cNvSpPr txBox="1"/>
          <p:nvPr/>
        </p:nvSpPr>
        <p:spPr>
          <a:xfrm>
            <a:off x="613954" y="2194560"/>
            <a:ext cx="195942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Om man använder Medrave ser det ut så här när man öppnar indikatorerna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Välj Alla indikatorer</a:t>
            </a:r>
          </a:p>
        </p:txBody>
      </p:sp>
      <p:cxnSp>
        <p:nvCxnSpPr>
          <p:cNvPr id="6" name="Rak pilkoppling 5"/>
          <p:cNvCxnSpPr>
            <a:cxnSpLocks/>
          </p:cNvCxnSpPr>
          <p:nvPr/>
        </p:nvCxnSpPr>
        <p:spPr>
          <a:xfrm flipV="1">
            <a:off x="1867989" y="2194560"/>
            <a:ext cx="7401057" cy="21423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3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B4577C9C-5152-ED31-2CBF-74DE8CF2059F}"/>
              </a:ext>
            </a:extLst>
          </p:cNvPr>
          <p:cNvPicPr>
            <a:picLocks noChangeAspect="1"/>
          </p:cNvPicPr>
          <p:nvPr/>
        </p:nvPicPr>
        <p:blipFill>
          <a:blip r:embed="rId2"/>
          <a:stretch>
            <a:fillRect/>
          </a:stretch>
        </p:blipFill>
        <p:spPr>
          <a:xfrm>
            <a:off x="0" y="2339108"/>
            <a:ext cx="12192000" cy="2480793"/>
          </a:xfrm>
          <a:prstGeom prst="rect">
            <a:avLst/>
          </a:prstGeom>
        </p:spPr>
      </p:pic>
      <p:sp>
        <p:nvSpPr>
          <p:cNvPr id="2" name="Rubrik 1"/>
          <p:cNvSpPr>
            <a:spLocks noGrp="1"/>
          </p:cNvSpPr>
          <p:nvPr>
            <p:ph type="title"/>
          </p:nvPr>
        </p:nvSpPr>
        <p:spPr>
          <a:xfrm>
            <a:off x="838199" y="415215"/>
            <a:ext cx="10752015" cy="1325563"/>
          </a:xfrm>
        </p:spPr>
        <p:txBody>
          <a:bodyPr/>
          <a:lstStyle/>
          <a:p>
            <a:r>
              <a:rPr lang="sv-SE" b="0" dirty="0">
                <a:solidFill>
                  <a:srgbClr val="698D94"/>
                </a:solidFill>
                <a:latin typeface="Trebuchet MS" panose="020B0603020202020204" pitchFamily="34" charset="0"/>
              </a:rPr>
              <a:t>Manual till handledare-</a:t>
            </a:r>
            <a:r>
              <a:rPr lang="sv-SE" b="0" dirty="0">
                <a:solidFill>
                  <a:srgbClr val="698D94"/>
                </a:solidFill>
                <a:latin typeface="Trebuchet MS" panose="020B0603020202020204" pitchFamily="34" charset="0"/>
                <a:cs typeface="Calibri" panose="020F0502020204030204" pitchFamily="34" charset="0"/>
              </a:rPr>
              <a:t>Mångsökare på VC</a:t>
            </a:r>
            <a:br>
              <a:rPr lang="sv-SE" b="0" dirty="0">
                <a:solidFill>
                  <a:srgbClr val="698D94"/>
                </a:solidFill>
                <a:latin typeface="Trebuchet MS" panose="020B0603020202020204" pitchFamily="34" charset="0"/>
              </a:rPr>
            </a:br>
            <a:r>
              <a:rPr lang="sv-SE" sz="3600" b="0" dirty="0">
                <a:solidFill>
                  <a:srgbClr val="698D94"/>
                </a:solidFill>
                <a:latin typeface="Trebuchet MS" panose="020B0603020202020204" pitchFamily="34" charset="0"/>
                <a:cs typeface="Calibri" panose="020F0502020204030204" pitchFamily="34" charset="0"/>
              </a:rPr>
              <a:t>Diagram</a:t>
            </a:r>
          </a:p>
        </p:txBody>
      </p:sp>
      <p:sp>
        <p:nvSpPr>
          <p:cNvPr id="4" name="textruta 3"/>
          <p:cNvSpPr txBox="1"/>
          <p:nvPr/>
        </p:nvSpPr>
        <p:spPr>
          <a:xfrm>
            <a:off x="838200" y="1740778"/>
            <a:ext cx="6424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Scrolla och ner för att se olika indikatorer</a:t>
            </a:r>
          </a:p>
        </p:txBody>
      </p:sp>
      <p:sp>
        <p:nvSpPr>
          <p:cNvPr id="8" name="textruta 7"/>
          <p:cNvSpPr txBox="1"/>
          <p:nvPr/>
        </p:nvSpPr>
        <p:spPr>
          <a:xfrm>
            <a:off x="838200" y="5181771"/>
            <a:ext cx="93247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Om ni vill titta närmare på en indikator: välj ”Detaljsida för indikator”</a:t>
            </a:r>
          </a:p>
        </p:txBody>
      </p:sp>
      <p:cxnSp>
        <p:nvCxnSpPr>
          <p:cNvPr id="9" name="Rak pilkoppling 8"/>
          <p:cNvCxnSpPr>
            <a:cxnSpLocks/>
          </p:cNvCxnSpPr>
          <p:nvPr/>
        </p:nvCxnSpPr>
        <p:spPr>
          <a:xfrm flipH="1" flipV="1">
            <a:off x="1250462" y="2907323"/>
            <a:ext cx="778635" cy="2274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4292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0EB794-6362-3152-A3C2-85184079F935}"/>
              </a:ext>
            </a:extLst>
          </p:cNvPr>
          <p:cNvSpPr>
            <a:spLocks noGrp="1"/>
          </p:cNvSpPr>
          <p:nvPr>
            <p:ph type="title"/>
          </p:nvPr>
        </p:nvSpPr>
        <p:spPr>
          <a:xfrm>
            <a:off x="838200" y="280717"/>
            <a:ext cx="10515600" cy="1325563"/>
          </a:xfrm>
        </p:spPr>
        <p:txBody>
          <a:bodyPr/>
          <a:lstStyle/>
          <a:p>
            <a:r>
              <a:rPr lang="sv-SE" b="0" dirty="0">
                <a:solidFill>
                  <a:srgbClr val="698D94"/>
                </a:solidFill>
                <a:latin typeface="Trebuchet MS" panose="020B0603020202020204" pitchFamily="34" charset="0"/>
              </a:rPr>
              <a:t>Manual till handledare-</a:t>
            </a:r>
            <a:r>
              <a:rPr lang="sv-SE" b="0" dirty="0">
                <a:solidFill>
                  <a:srgbClr val="698D94"/>
                </a:solidFill>
                <a:latin typeface="Trebuchet MS" panose="020B0603020202020204" pitchFamily="34" charset="0"/>
                <a:cs typeface="Calibri" panose="020F0502020204030204" pitchFamily="34" charset="0"/>
              </a:rPr>
              <a:t>Mångsökare på VC</a:t>
            </a:r>
            <a:br>
              <a:rPr lang="sv-SE" b="0" dirty="0">
                <a:solidFill>
                  <a:srgbClr val="698D94"/>
                </a:solidFill>
                <a:latin typeface="Trebuchet MS" panose="020B0603020202020204" pitchFamily="34" charset="0"/>
              </a:rPr>
            </a:br>
            <a:r>
              <a:rPr lang="sv-SE" sz="3600" b="0" dirty="0">
                <a:solidFill>
                  <a:srgbClr val="698D94"/>
                </a:solidFill>
                <a:latin typeface="Trebuchet MS" panose="020B0603020202020204" pitchFamily="34" charset="0"/>
                <a:cs typeface="Calibri" panose="020F0502020204030204" pitchFamily="34" charset="0"/>
              </a:rPr>
              <a:t>Detaljsida för en indikator</a:t>
            </a:r>
            <a:endParaRPr lang="sv-SE" dirty="0"/>
          </a:p>
        </p:txBody>
      </p:sp>
      <p:pic>
        <p:nvPicPr>
          <p:cNvPr id="4" name="Bildobjekt 3">
            <a:extLst>
              <a:ext uri="{FF2B5EF4-FFF2-40B4-BE49-F238E27FC236}">
                <a16:creationId xmlns:a16="http://schemas.microsoft.com/office/drawing/2014/main" id="{06B8C236-0B9B-DCAA-CF6E-8EB5C7F704FC}"/>
              </a:ext>
            </a:extLst>
          </p:cNvPr>
          <p:cNvPicPr>
            <a:picLocks noChangeAspect="1"/>
          </p:cNvPicPr>
          <p:nvPr/>
        </p:nvPicPr>
        <p:blipFill>
          <a:blip r:embed="rId2"/>
          <a:stretch>
            <a:fillRect/>
          </a:stretch>
        </p:blipFill>
        <p:spPr>
          <a:xfrm>
            <a:off x="0" y="1594678"/>
            <a:ext cx="12192000" cy="5031843"/>
          </a:xfrm>
          <a:prstGeom prst="rect">
            <a:avLst/>
          </a:prstGeom>
        </p:spPr>
      </p:pic>
      <p:sp>
        <p:nvSpPr>
          <p:cNvPr id="5" name="textruta 4">
            <a:extLst>
              <a:ext uri="{FF2B5EF4-FFF2-40B4-BE49-F238E27FC236}">
                <a16:creationId xmlns:a16="http://schemas.microsoft.com/office/drawing/2014/main" id="{3F3B0BB9-E272-918E-ADD0-4BFCA9758ABE}"/>
              </a:ext>
            </a:extLst>
          </p:cNvPr>
          <p:cNvSpPr txBox="1"/>
          <p:nvPr/>
        </p:nvSpPr>
        <p:spPr>
          <a:xfrm>
            <a:off x="189913" y="3819378"/>
            <a:ext cx="1420837" cy="1477328"/>
          </a:xfrm>
          <a:prstGeom prst="rect">
            <a:avLst/>
          </a:prstGeom>
          <a:noFill/>
        </p:spPr>
        <p:txBody>
          <a:bodyPr wrap="square" rtlCol="0">
            <a:spAutoFit/>
          </a:bodyPr>
          <a:lstStyle/>
          <a:p>
            <a:r>
              <a:rPr lang="sv-SE" dirty="0"/>
              <a:t>Välj eventuellt uppdelning i ålder och kön</a:t>
            </a:r>
          </a:p>
        </p:txBody>
      </p:sp>
      <p:cxnSp>
        <p:nvCxnSpPr>
          <p:cNvPr id="9" name="Rak pilkoppling 8">
            <a:extLst>
              <a:ext uri="{FF2B5EF4-FFF2-40B4-BE49-F238E27FC236}">
                <a16:creationId xmlns:a16="http://schemas.microsoft.com/office/drawing/2014/main" id="{E6C2BFDE-69DE-3D5C-7814-D3AA19F64799}"/>
              </a:ext>
            </a:extLst>
          </p:cNvPr>
          <p:cNvCxnSpPr>
            <a:cxnSpLocks/>
          </p:cNvCxnSpPr>
          <p:nvPr/>
        </p:nvCxnSpPr>
        <p:spPr>
          <a:xfrm flipV="1">
            <a:off x="838200" y="3362178"/>
            <a:ext cx="427892" cy="5978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ruta 9">
            <a:extLst>
              <a:ext uri="{FF2B5EF4-FFF2-40B4-BE49-F238E27FC236}">
                <a16:creationId xmlns:a16="http://schemas.microsoft.com/office/drawing/2014/main" id="{64A73778-EC97-77ED-F8E6-AF2A4FB32FA8}"/>
              </a:ext>
            </a:extLst>
          </p:cNvPr>
          <p:cNvSpPr txBox="1"/>
          <p:nvPr/>
        </p:nvSpPr>
        <p:spPr>
          <a:xfrm>
            <a:off x="10456983" y="4808805"/>
            <a:ext cx="1420837" cy="1477328"/>
          </a:xfrm>
          <a:prstGeom prst="rect">
            <a:avLst/>
          </a:prstGeom>
          <a:noFill/>
        </p:spPr>
        <p:txBody>
          <a:bodyPr wrap="square" rtlCol="0">
            <a:spAutoFit/>
          </a:bodyPr>
          <a:lstStyle/>
          <a:p>
            <a:r>
              <a:rPr lang="sv-SE" dirty="0"/>
              <a:t>Klicka på staplarna för att få fram patientlista</a:t>
            </a:r>
          </a:p>
        </p:txBody>
      </p:sp>
      <p:cxnSp>
        <p:nvCxnSpPr>
          <p:cNvPr id="11" name="Rak pilkoppling 10">
            <a:extLst>
              <a:ext uri="{FF2B5EF4-FFF2-40B4-BE49-F238E27FC236}">
                <a16:creationId xmlns:a16="http://schemas.microsoft.com/office/drawing/2014/main" id="{15B02255-DE81-BB7B-1CCC-1A93E9B5992D}"/>
              </a:ext>
            </a:extLst>
          </p:cNvPr>
          <p:cNvCxnSpPr>
            <a:cxnSpLocks/>
          </p:cNvCxnSpPr>
          <p:nvPr/>
        </p:nvCxnSpPr>
        <p:spPr>
          <a:xfrm flipH="1">
            <a:off x="9910689" y="5652753"/>
            <a:ext cx="477130" cy="4244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6700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1211262" y="1448790"/>
            <a:ext cx="10371138" cy="4997730"/>
          </a:xfrm>
        </p:spPr>
        <p:txBody>
          <a:bodyPr>
            <a:normAutofit/>
          </a:bodyPr>
          <a:lstStyle/>
          <a:p>
            <a:pPr algn="l"/>
            <a:r>
              <a:rPr lang="sv-SE" b="0" i="0" dirty="0">
                <a:solidFill>
                  <a:srgbClr val="222222"/>
                </a:solidFill>
                <a:effectLst/>
                <a:latin typeface="Calibri" panose="020F0502020204030204" pitchFamily="34" charset="0"/>
                <a:cs typeface="Calibri" panose="020F0502020204030204" pitchFamily="34" charset="0"/>
              </a:rPr>
              <a:t>En liten andel av primärvårdens patienter står för många kontakter och besök. Många har en eller flera kroniska sjukdomar eller funktionella symtom och ofta en samtidigt psykosocial problematik. </a:t>
            </a:r>
          </a:p>
          <a:p>
            <a:pPr algn="l"/>
            <a:r>
              <a:rPr lang="sv-SE" b="1" i="0" dirty="0">
                <a:solidFill>
                  <a:srgbClr val="222222"/>
                </a:solidFill>
                <a:effectLst/>
                <a:latin typeface="Calibri" panose="020F0502020204030204" pitchFamily="34" charset="0"/>
                <a:cs typeface="Calibri" panose="020F0502020204030204" pitchFamily="34" charset="0"/>
              </a:rPr>
              <a:t>Teamsamverkan</a:t>
            </a:r>
            <a:r>
              <a:rPr lang="sv-SE" b="0" i="0" dirty="0">
                <a:solidFill>
                  <a:srgbClr val="222222"/>
                </a:solidFill>
                <a:effectLst/>
                <a:latin typeface="Calibri" panose="020F0502020204030204" pitchFamily="34" charset="0"/>
                <a:cs typeface="Calibri" panose="020F0502020204030204" pitchFamily="34" charset="0"/>
              </a:rPr>
              <a:t> för dessa patienter är i många fall värdefullt</a:t>
            </a:r>
          </a:p>
          <a:p>
            <a:pPr algn="l"/>
            <a:r>
              <a:rPr lang="sv-SE" b="0" i="0" dirty="0">
                <a:solidFill>
                  <a:srgbClr val="222222"/>
                </a:solidFill>
                <a:effectLst/>
                <a:latin typeface="Calibri" panose="020F0502020204030204" pitchFamily="34" charset="0"/>
                <a:cs typeface="Calibri" panose="020F0502020204030204" pitchFamily="34" charset="0"/>
              </a:rPr>
              <a:t>Det finns förstås patienter som beh</a:t>
            </a:r>
            <a:r>
              <a:rPr lang="sv-SE" dirty="0">
                <a:solidFill>
                  <a:srgbClr val="222222"/>
                </a:solidFill>
                <a:latin typeface="Calibri" panose="020F0502020204030204" pitchFamily="34" charset="0"/>
                <a:cs typeface="Calibri" panose="020F0502020204030204" pitchFamily="34" charset="0"/>
              </a:rPr>
              <a:t>över många besök av olika skäl under en lite längre tid, t ex initialt efter stroke.</a:t>
            </a:r>
          </a:p>
          <a:p>
            <a:pPr algn="l"/>
            <a:r>
              <a:rPr lang="sv-SE" b="0" i="0" dirty="0">
                <a:solidFill>
                  <a:srgbClr val="222222"/>
                </a:solidFill>
                <a:effectLst/>
                <a:latin typeface="Calibri" panose="020F0502020204030204" pitchFamily="34" charset="0"/>
                <a:cs typeface="Calibri" panose="020F0502020204030204" pitchFamily="34" charset="0"/>
              </a:rPr>
              <a:t>Ett kvalitetsmått för mångsökarna är om de har fått en rehabiliteringsplan eller motsvarande. En sådan plan bör innehålla både vårdinsatser och patientens egen aktivitet. Att ta fram planen innebär att patienten är delaktig och vården personcentrerad.</a:t>
            </a: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p:txBody>
          <a:bodyPr vert="horz" lIns="91440" tIns="45720" rIns="91440" bIns="45720" rtlCol="0" anchor="t">
            <a:normAutofit/>
          </a:bodyPr>
          <a:lstStyle/>
          <a:p>
            <a:pPr marL="0" indent="0">
              <a:buNone/>
            </a:pPr>
            <a:r>
              <a:rPr lang="sv-SE" sz="4400" dirty="0">
                <a:solidFill>
                  <a:srgbClr val="698D94"/>
                </a:solidFill>
                <a:latin typeface="Trebuchet MS" panose="020B0603020202020204" pitchFamily="34" charset="0"/>
                <a:ea typeface="+mj-ea"/>
                <a:cs typeface="+mj-cs"/>
              </a:rPr>
              <a:t>Mångsökare</a:t>
            </a:r>
          </a:p>
        </p:txBody>
      </p:sp>
    </p:spTree>
    <p:extLst>
      <p:ext uri="{BB962C8B-B14F-4D97-AF65-F5344CB8AC3E}">
        <p14:creationId xmlns:p14="http://schemas.microsoft.com/office/powerpoint/2010/main" val="102659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7FCE33-AB4B-06EB-EA30-A4251BD4038C}"/>
              </a:ext>
            </a:extLst>
          </p:cNvPr>
          <p:cNvSpPr/>
          <p:nvPr/>
        </p:nvSpPr>
        <p:spPr>
          <a:xfrm>
            <a:off x="0" y="0"/>
            <a:ext cx="12192000" cy="66675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739994" y="1249680"/>
            <a:ext cx="10371138" cy="4997730"/>
          </a:xfrm>
        </p:spPr>
        <p:txBody>
          <a:bodyPr>
            <a:noAutofit/>
          </a:bodyPr>
          <a:lstStyle/>
          <a:p>
            <a:pPr marL="0" indent="0" algn="l">
              <a:buNone/>
            </a:pPr>
            <a:r>
              <a:rPr lang="sv-SE" sz="1600" b="0" i="0" dirty="0">
                <a:solidFill>
                  <a:srgbClr val="222222"/>
                </a:solidFill>
                <a:effectLst/>
                <a:latin typeface="Calibri" panose="020F0502020204030204" pitchFamily="34" charset="0"/>
                <a:cs typeface="Calibri" panose="020F0502020204030204" pitchFamily="34" charset="0"/>
              </a:rPr>
              <a:t>Enligt vårdförloppet ”Generisk modell för rehabilitering” </a:t>
            </a:r>
            <a:r>
              <a:rPr lang="sv-SE" sz="1600" dirty="0">
                <a:solidFill>
                  <a:srgbClr val="222222"/>
                </a:solidFill>
                <a:latin typeface="Calibri" panose="020F0502020204030204" pitchFamily="34" charset="0"/>
                <a:cs typeface="Calibri" panose="020F0502020204030204" pitchFamily="34" charset="0"/>
              </a:rPr>
              <a:t>ska rehabiliteringsplanen består av följande delar: </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Sammanfattning av utredning/bedömningens resultat</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Mål: a) huvudmål och b) delmål vid behov</a:t>
            </a:r>
          </a:p>
          <a:p>
            <a:pPr marL="457200" indent="-457200">
              <a:buFont typeface="+mj-lt"/>
              <a:buAutoNum type="arabicPeriod"/>
            </a:pPr>
            <a:r>
              <a:rPr lang="sv-SE" sz="1600" dirty="0">
                <a:latin typeface="Calibri" panose="020F0502020204030204" pitchFamily="34" charset="0"/>
                <a:cs typeface="Calibri" panose="020F0502020204030204" pitchFamily="34" charset="0"/>
              </a:rPr>
              <a:t>Åtgärder:</a:t>
            </a:r>
          </a:p>
          <a:p>
            <a:pPr marL="1119623" lvl="1" indent="-457200">
              <a:buFont typeface="Arial" panose="020B0604020202020204" pitchFamily="34" charset="0"/>
              <a:buChar char="•"/>
            </a:pPr>
            <a:r>
              <a:rPr lang="sv-SE" sz="1600" dirty="0">
                <a:effectLst/>
                <a:latin typeface="Calibri" panose="020F0502020204030204" pitchFamily="34" charset="0"/>
                <a:cs typeface="Calibri" panose="020F0502020204030204" pitchFamily="34" charset="0"/>
              </a:rPr>
              <a:t>Åtgärder/ behandling (omfattar även det som patienten själv ansvarar för, ofta benämnd egenvård)</a:t>
            </a:r>
          </a:p>
          <a:p>
            <a:pPr marL="1119623" lvl="1" indent="-457200">
              <a:buFont typeface="Arial" panose="020B0604020202020204" pitchFamily="34" charset="0"/>
              <a:buChar char="•"/>
            </a:pPr>
            <a:r>
              <a:rPr lang="sv-SE" sz="1600" dirty="0">
                <a:effectLst/>
                <a:latin typeface="Calibri" panose="020F0502020204030204" pitchFamily="34" charset="0"/>
                <a:cs typeface="Calibri" panose="020F0502020204030204" pitchFamily="34" charset="0"/>
              </a:rPr>
              <a:t>Ansvarig </a:t>
            </a:r>
          </a:p>
          <a:p>
            <a:pPr marL="1119623" lvl="1" indent="-457200">
              <a:buFont typeface="Arial" panose="020B0604020202020204" pitchFamily="34" charset="0"/>
              <a:buChar char="•"/>
            </a:pPr>
            <a:r>
              <a:rPr lang="sv-SE" sz="1600" dirty="0">
                <a:effectLst/>
                <a:latin typeface="Calibri" panose="020F0502020204030204" pitchFamily="34" charset="0"/>
                <a:cs typeface="Calibri" panose="020F0502020204030204" pitchFamily="34" charset="0"/>
              </a:rPr>
              <a:t>Tidplan och omfattning för genomförande av åtgärder. </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Uppföljning: </a:t>
            </a:r>
          </a:p>
          <a:p>
            <a:pPr marL="1119623" lvl="1" indent="-457200"/>
            <a:r>
              <a:rPr lang="sv-SE" sz="1600" dirty="0">
                <a:effectLst/>
                <a:latin typeface="Calibri" panose="020F0502020204030204" pitchFamily="34" charset="0"/>
                <a:cs typeface="Calibri" panose="020F0502020204030204" pitchFamily="34" charset="0"/>
              </a:rPr>
              <a:t>mätning och utvärdering</a:t>
            </a:r>
          </a:p>
          <a:p>
            <a:pPr marL="457200" indent="-457200" algn="l">
              <a:buFont typeface="+mj-lt"/>
              <a:buAutoNum type="arabicPeriod"/>
            </a:pPr>
            <a:r>
              <a:rPr lang="sv-SE" sz="1600" dirty="0">
                <a:effectLst/>
                <a:latin typeface="Calibri" panose="020F0502020204030204" pitchFamily="34" charset="0"/>
                <a:cs typeface="Calibri" panose="020F0502020204030204" pitchFamily="34" charset="0"/>
              </a:rPr>
              <a:t>Vid behov erbjuda koordineringsinsatser med koppling till sjukskrivningsprocessen</a:t>
            </a:r>
          </a:p>
          <a:p>
            <a:pPr marL="0" indent="0" algn="l">
              <a:buNone/>
            </a:pPr>
            <a:endParaRPr lang="sv-SE" sz="1600" dirty="0">
              <a:effectLst/>
              <a:latin typeface="Calibri" panose="020F0502020204030204" pitchFamily="34" charset="0"/>
              <a:cs typeface="Calibri" panose="020F0502020204030204" pitchFamily="34" charset="0"/>
            </a:endParaRPr>
          </a:p>
          <a:p>
            <a:pPr marL="0" indent="0" rtl="0">
              <a:buNone/>
            </a:pPr>
            <a:r>
              <a:rPr lang="sv-SE" sz="16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Källa: </a:t>
            </a:r>
            <a:r>
              <a:rPr lang="sv-SE" sz="1600" dirty="0">
                <a:latin typeface="Calibri" panose="020F0502020204030204" pitchFamily="34" charset="0"/>
                <a:cs typeface="Calibri" panose="020F0502020204030204" pitchFamily="34" charset="0"/>
              </a:rPr>
              <a:t>Generisk modell för rehabilitering och delar av försäkringsmedicinskt arbete för integrering i personcentrerade och sammanhållna vårdförlopp</a:t>
            </a:r>
            <a:endParaRPr lang="sv-SE" sz="1600" dirty="0">
              <a:effectLst/>
              <a:latin typeface="Calibri" panose="020F0502020204030204" pitchFamily="34" charset="0"/>
              <a:cs typeface="Calibri" panose="020F0502020204030204" pitchFamily="34" charset="0"/>
              <a:hlinkClick r:id="rId2"/>
            </a:endParaRPr>
          </a:p>
          <a:p>
            <a:pPr marL="0" indent="0" rtl="0">
              <a:buNone/>
            </a:pPr>
            <a:r>
              <a:rPr lang="sv-SE" sz="1400" dirty="0">
                <a:effectLst/>
                <a:latin typeface="Calibri" panose="020F0502020204030204" pitchFamily="34" charset="0"/>
                <a:cs typeface="Calibri" panose="020F0502020204030204" pitchFamily="34" charset="0"/>
                <a:hlinkClick r:id="rId2"/>
              </a:rPr>
              <a:t>https://kunskapsstyrningvard.se/download/18.888036617b192361ee2306f/1628610121306/Vardforlopp-generisk-modell-rehabilitering.pdf</a:t>
            </a:r>
            <a:endParaRPr lang="sv-SE" sz="1400" b="0" i="0" dirty="0">
              <a:solidFill>
                <a:srgbClr val="222222"/>
              </a:solidFill>
              <a:effectLst/>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p:txBody>
          <a:bodyPr vert="horz" lIns="91440" tIns="45720" rIns="91440" bIns="45720" rtlCol="0" anchor="t">
            <a:normAutofit/>
          </a:bodyPr>
          <a:lstStyle/>
          <a:p>
            <a:pPr marL="0" indent="0" algn="l">
              <a:buNone/>
            </a:pPr>
            <a:r>
              <a:rPr lang="sv-SE" sz="4400" dirty="0">
                <a:solidFill>
                  <a:srgbClr val="698D94"/>
                </a:solidFill>
                <a:latin typeface="Trebuchet MS"/>
                <a:ea typeface="+mj-ea"/>
                <a:cs typeface="+mj-cs"/>
              </a:rPr>
              <a:t>Vad är en </a:t>
            </a:r>
            <a:r>
              <a:rPr lang="sv-SE" sz="4400" err="1">
                <a:solidFill>
                  <a:srgbClr val="698D94"/>
                </a:solidFill>
                <a:latin typeface="Trebuchet MS"/>
                <a:ea typeface="+mj-ea"/>
                <a:cs typeface="+mj-cs"/>
              </a:rPr>
              <a:t>rehabplan</a:t>
            </a:r>
            <a:r>
              <a:rPr lang="sv-SE" sz="4400" dirty="0">
                <a:solidFill>
                  <a:srgbClr val="698D94"/>
                </a:solidFill>
                <a:latin typeface="Trebuchet MS"/>
                <a:ea typeface="+mj-ea"/>
                <a:cs typeface="+mj-cs"/>
              </a:rPr>
              <a:t>?</a:t>
            </a:r>
          </a:p>
        </p:txBody>
      </p:sp>
      <p:sp>
        <p:nvSpPr>
          <p:cNvPr id="5" name="Rektangel 4">
            <a:extLst>
              <a:ext uri="{FF2B5EF4-FFF2-40B4-BE49-F238E27FC236}">
                <a16:creationId xmlns:a16="http://schemas.microsoft.com/office/drawing/2014/main" id="{3C188F81-A030-9C63-92E0-3D5C750755D9}"/>
              </a:ext>
            </a:extLst>
          </p:cNvPr>
          <p:cNvSpPr/>
          <p:nvPr/>
        </p:nvSpPr>
        <p:spPr>
          <a:xfrm>
            <a:off x="7833360" y="289038"/>
            <a:ext cx="4107180" cy="739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t>Fördjupning</a:t>
            </a:r>
          </a:p>
        </p:txBody>
      </p:sp>
    </p:spTree>
    <p:extLst>
      <p:ext uri="{BB962C8B-B14F-4D97-AF65-F5344CB8AC3E}">
        <p14:creationId xmlns:p14="http://schemas.microsoft.com/office/powerpoint/2010/main" val="264955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533082" y="1318056"/>
            <a:ext cx="5837238" cy="4997730"/>
          </a:xfrm>
        </p:spPr>
        <p:txBody>
          <a:bodyPr>
            <a:normAutofit fontScale="92500"/>
          </a:bodyPr>
          <a:lstStyle/>
          <a:p>
            <a:r>
              <a:rPr lang="sv-SE" b="1" i="0" dirty="0">
                <a:solidFill>
                  <a:srgbClr val="C00000"/>
                </a:solidFill>
                <a:effectLst/>
                <a:latin typeface="Calibri" panose="020F0502020204030204" pitchFamily="34" charset="0"/>
                <a:cs typeface="Calibri" panose="020F0502020204030204" pitchFamily="34" charset="0"/>
              </a:rPr>
              <a:t>Pr06AT </a:t>
            </a:r>
            <a:r>
              <a:rPr lang="sv-SE" b="0" i="0" dirty="0">
                <a:solidFill>
                  <a:srgbClr val="C00000"/>
                </a:solidFill>
                <a:effectLst/>
                <a:latin typeface="Calibri" panose="020F0502020204030204" pitchFamily="34" charset="0"/>
                <a:cs typeface="Calibri" panose="020F0502020204030204" pitchFamily="34" charset="0"/>
              </a:rPr>
              <a:t>och </a:t>
            </a:r>
            <a:r>
              <a:rPr lang="sv-SE" b="1" i="0" dirty="0">
                <a:solidFill>
                  <a:srgbClr val="C00000"/>
                </a:solidFill>
                <a:effectLst/>
                <a:latin typeface="Calibri" panose="020F0502020204030204" pitchFamily="34" charset="0"/>
                <a:cs typeface="Calibri" panose="020F0502020204030204" pitchFamily="34" charset="0"/>
              </a:rPr>
              <a:t>Pr06FT </a:t>
            </a:r>
            <a:r>
              <a:rPr lang="sv-SE" b="0" i="0" dirty="0">
                <a:solidFill>
                  <a:srgbClr val="222222"/>
                </a:solidFill>
                <a:effectLst/>
                <a:latin typeface="Calibri" panose="020F0502020204030204" pitchFamily="34" charset="0"/>
                <a:cs typeface="Calibri" panose="020F0502020204030204" pitchFamily="34" charset="0"/>
              </a:rPr>
              <a:t> mäter mångsökare hos arbetsterapeut respektive fysioterapeut var för sig</a:t>
            </a:r>
            <a:endParaRPr lang="sv-SE" dirty="0">
              <a:solidFill>
                <a:srgbClr val="222222"/>
              </a:solidFill>
              <a:latin typeface="Calibri" panose="020F0502020204030204" pitchFamily="34" charset="0"/>
              <a:cs typeface="Calibri" panose="020F0502020204030204" pitchFamily="34" charset="0"/>
            </a:endParaRPr>
          </a:p>
          <a:p>
            <a:pPr algn="l"/>
            <a:r>
              <a:rPr lang="sv-SE" b="1" i="0" dirty="0">
                <a:solidFill>
                  <a:srgbClr val="C00000"/>
                </a:solidFill>
                <a:effectLst/>
                <a:latin typeface="Calibri" panose="020F0502020204030204" pitchFamily="34" charset="0"/>
                <a:cs typeface="Calibri" panose="020F0502020204030204" pitchFamily="34" charset="0"/>
              </a:rPr>
              <a:t>Pr07</a:t>
            </a:r>
            <a:r>
              <a:rPr lang="sv-SE" b="0" i="0" dirty="0">
                <a:solidFill>
                  <a:srgbClr val="222222"/>
                </a:solidFill>
                <a:effectLst/>
                <a:latin typeface="Calibri" panose="020F0502020204030204" pitchFamily="34" charset="0"/>
                <a:cs typeface="Calibri" panose="020F0502020204030204" pitchFamily="34" charset="0"/>
              </a:rPr>
              <a:t> mäter hur stor andel av mångsökarna på vårdcentralen som fått rehabiliteringsplan, vårdplan, Samordnad individuell plan (SIP) upprättad eller uppföljd. </a:t>
            </a:r>
          </a:p>
          <a:p>
            <a:pPr algn="l"/>
            <a:r>
              <a:rPr lang="sv-SE" b="0" i="0" dirty="0">
                <a:solidFill>
                  <a:srgbClr val="222222"/>
                </a:solidFill>
                <a:effectLst/>
                <a:latin typeface="Calibri" panose="020F0502020204030204" pitchFamily="34" charset="0"/>
                <a:cs typeface="Calibri" panose="020F0502020204030204" pitchFamily="34" charset="0"/>
              </a:rPr>
              <a:t>Här kan man behöva välja ut bara de patienter som är mångsökare hos just den aktuella yrkeskategorin.</a:t>
            </a:r>
          </a:p>
          <a:p>
            <a:pPr algn="l"/>
            <a:r>
              <a:rPr lang="sv-SE" dirty="0">
                <a:solidFill>
                  <a:srgbClr val="222222"/>
                </a:solidFill>
                <a:latin typeface="Calibri" panose="020F0502020204030204" pitchFamily="34" charset="0"/>
                <a:cs typeface="Calibri" panose="020F0502020204030204" pitchFamily="34" charset="0"/>
              </a:rPr>
              <a:t>För att </a:t>
            </a:r>
            <a:r>
              <a:rPr lang="sv-SE" dirty="0" err="1">
                <a:solidFill>
                  <a:srgbClr val="222222"/>
                </a:solidFill>
                <a:latin typeface="Calibri" panose="020F0502020204030204" pitchFamily="34" charset="0"/>
                <a:cs typeface="Calibri" panose="020F0502020204030204" pitchFamily="34" charset="0"/>
              </a:rPr>
              <a:t>rehabplaner</a:t>
            </a:r>
            <a:r>
              <a:rPr lang="sv-SE" dirty="0">
                <a:solidFill>
                  <a:srgbClr val="222222"/>
                </a:solidFill>
                <a:latin typeface="Calibri" panose="020F0502020204030204" pitchFamily="34" charset="0"/>
                <a:cs typeface="Calibri" panose="020F0502020204030204" pitchFamily="34" charset="0"/>
              </a:rPr>
              <a:t> ska hittas krävs att någon av KVÅ-koderna här bredvid finns registrerad</a:t>
            </a:r>
            <a:endParaRPr lang="sv-SE" u="sng" dirty="0">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a:xfrm>
            <a:off x="449262" y="138194"/>
            <a:ext cx="6347778" cy="1446765"/>
          </a:xfrm>
        </p:spPr>
        <p:txBody>
          <a:bodyPr vert="horz" lIns="91440" tIns="45720" rIns="91440" bIns="45720" rtlCol="0" anchor="t">
            <a:normAutofit/>
          </a:bodyPr>
          <a:lstStyle/>
          <a:p>
            <a:pPr marL="0" indent="0">
              <a:buNone/>
            </a:pPr>
            <a:r>
              <a:rPr lang="sv-SE" sz="4400" dirty="0">
                <a:solidFill>
                  <a:srgbClr val="698D94"/>
                </a:solidFill>
                <a:latin typeface="Trebuchet MS" panose="020B0603020202020204" pitchFamily="34" charset="0"/>
                <a:ea typeface="+mj-ea"/>
                <a:cs typeface="+mj-cs"/>
              </a:rPr>
              <a:t>Mångsökare indikatorer</a:t>
            </a:r>
            <a:r>
              <a:rPr lang="sv-SE" sz="3600" b="1" dirty="0">
                <a:solidFill>
                  <a:schemeClr val="accent1"/>
                </a:solidFill>
                <a:latin typeface="+mj-lt"/>
                <a:ea typeface="+mj-ea"/>
                <a:cs typeface="+mj-cs"/>
              </a:rPr>
              <a:t> </a:t>
            </a:r>
          </a:p>
        </p:txBody>
      </p:sp>
      <p:sp>
        <p:nvSpPr>
          <p:cNvPr id="5" name="Rektangel 4">
            <a:extLst>
              <a:ext uri="{FF2B5EF4-FFF2-40B4-BE49-F238E27FC236}">
                <a16:creationId xmlns:a16="http://schemas.microsoft.com/office/drawing/2014/main" id="{EE39E7E1-C60B-13F9-D984-59831E58F265}"/>
              </a:ext>
            </a:extLst>
          </p:cNvPr>
          <p:cNvSpPr/>
          <p:nvPr/>
        </p:nvSpPr>
        <p:spPr>
          <a:xfrm>
            <a:off x="7069014" y="199153"/>
            <a:ext cx="4978205" cy="63282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AU124 Upprättande av samordnad individuell plan (SIP)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AU125 Upprättande av SIP i samband med utskrivning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AW010 Uppföljning av samordnad individuell plan (SIP)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AW013 Upprättande av vårdplan</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AW015 Uppföljning av vårdplan</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AW020 Upprättande av rehabiliteringsplan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AW024 Uppföljning av rehabiliteringsplan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AW026 Uppföljning av sjukskrivnings- och rehabiliteringsplan för återgång i arbete eller annan sysselsättning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AW027 Uppföljning och revidering av rehabiliteringsplan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AW029 Uppföljning och revidering av sjukskrivnings- och rehabiliteringsplan för återgång i arbete eller annan sysselsättning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AW031 Genomförd rehabilitering enligt rehabiliteringsplan inom öppen vård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AW035 Avslutande av rehabiliteringsplan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AW037 Avslutande av sjukskrivnings- och rehabiliteringsplan för återgång i arbete eller annan sysselsättning </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DV077 Upprättande av sjukskrivnings- och rehabiliteringsplan för återgång arbetslivet</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XV019 Upprättande av ”Min vårdplan” inom cancervården</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XV020 Revidering av ”Min vårdplan” inom cancervården</a:t>
            </a:r>
          </a:p>
          <a:p>
            <a:pPr marL="285750" indent="-285750">
              <a:buFont typeface="Arial" panose="020B0604020202020204" pitchFamily="34" charset="0"/>
              <a:buChar char="•"/>
            </a:pPr>
            <a:r>
              <a:rPr lang="sv-SE" sz="1500" dirty="0">
                <a:solidFill>
                  <a:schemeClr val="tx1"/>
                </a:solidFill>
                <a:latin typeface="Calibri" panose="020F0502020204030204" pitchFamily="34" charset="0"/>
                <a:cs typeface="Calibri" panose="020F0502020204030204" pitchFamily="34" charset="0"/>
              </a:rPr>
              <a:t>Alternativt används motsvarande regional KVÅ-kod eller sökord med fasta alternativ</a:t>
            </a:r>
            <a:endParaRPr lang="sv-SE" sz="1500" b="0" i="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536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2C70373-22DF-F355-E571-209DEF002103}"/>
              </a:ext>
            </a:extLst>
          </p:cNvPr>
          <p:cNvSpPr/>
          <p:nvPr/>
        </p:nvSpPr>
        <p:spPr>
          <a:xfrm>
            <a:off x="0" y="-98538"/>
            <a:ext cx="12192000" cy="673555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a:extLst>
              <a:ext uri="{FF2B5EF4-FFF2-40B4-BE49-F238E27FC236}">
                <a16:creationId xmlns:a16="http://schemas.microsoft.com/office/drawing/2014/main" id="{F91DE9D8-188D-C060-0F39-DE917BBAD9CC}"/>
              </a:ext>
            </a:extLst>
          </p:cNvPr>
          <p:cNvSpPr>
            <a:spLocks noGrp="1"/>
          </p:cNvSpPr>
          <p:nvPr>
            <p:ph type="body" sz="quarter" idx="13"/>
          </p:nvPr>
        </p:nvSpPr>
        <p:spPr>
          <a:xfrm>
            <a:off x="1147957" y="1333995"/>
            <a:ext cx="10371138" cy="4997730"/>
          </a:xfrm>
        </p:spPr>
        <p:txBody>
          <a:bodyPr>
            <a:normAutofit lnSpcReduction="10000"/>
          </a:bodyPr>
          <a:lstStyle/>
          <a:p>
            <a:pPr algn="l"/>
            <a:r>
              <a:rPr lang="sv-SE" b="0" i="0" dirty="0">
                <a:solidFill>
                  <a:srgbClr val="222222"/>
                </a:solidFill>
                <a:effectLst/>
                <a:latin typeface="Calibri" panose="020F0502020204030204" pitchFamily="34" charset="0"/>
                <a:cs typeface="Calibri" panose="020F0502020204030204" pitchFamily="34" charset="0"/>
              </a:rPr>
              <a:t>För de olika indikatorerna har gränsvärdet för antal kontakter uppskattats genom datauttag i samverkan med några regioner för de 3 % som flest gånger besökt eller haft kontakt med vårdenheten. Genom att välja de 3% som haft flest besök eller kontakter erhålls ett antal patienter, som det är möjligt för enheten att arbeta vidare med för systematiska och koordinerade insatser. </a:t>
            </a:r>
            <a:br>
              <a:rPr lang="sv-SE" b="0" i="0" dirty="0">
                <a:solidFill>
                  <a:srgbClr val="222222"/>
                </a:solidFill>
                <a:effectLst/>
                <a:latin typeface="Calibri" panose="020F0502020204030204" pitchFamily="34" charset="0"/>
                <a:cs typeface="Calibri" panose="020F0502020204030204" pitchFamily="34" charset="0"/>
              </a:rPr>
            </a:br>
            <a:r>
              <a:rPr lang="sv-SE" b="0" i="0" dirty="0">
                <a:solidFill>
                  <a:srgbClr val="222222"/>
                </a:solidFill>
                <a:effectLst/>
                <a:latin typeface="Calibri" panose="020F0502020204030204" pitchFamily="34" charset="0"/>
                <a:cs typeface="Calibri" panose="020F0502020204030204" pitchFamily="34" charset="0"/>
              </a:rPr>
              <a:t>Om 3 % är ett lämpligt gränsvärde kan variera mellan regionerna.</a:t>
            </a:r>
          </a:p>
          <a:p>
            <a:pPr algn="l"/>
            <a:r>
              <a:rPr lang="sv-SE" b="0" i="0" dirty="0">
                <a:solidFill>
                  <a:srgbClr val="222222"/>
                </a:solidFill>
                <a:effectLst/>
                <a:latin typeface="Calibri" panose="020F0502020204030204" pitchFamily="34" charset="0"/>
                <a:cs typeface="Calibri" panose="020F0502020204030204" pitchFamily="34" charset="0"/>
              </a:rPr>
              <a:t>Som kontakter räknas alla kontakter som har en diagnoskod registrerad vid kontakten</a:t>
            </a:r>
          </a:p>
          <a:p>
            <a:pPr algn="l"/>
            <a:r>
              <a:rPr lang="sv-SE" dirty="0">
                <a:solidFill>
                  <a:srgbClr val="222222"/>
                </a:solidFill>
                <a:latin typeface="Calibri" panose="020F0502020204030204" pitchFamily="34" charset="0"/>
                <a:cs typeface="Calibri" panose="020F0502020204030204" pitchFamily="34" charset="0"/>
              </a:rPr>
              <a:t>Antalet kontakter räknas under senaste året</a:t>
            </a:r>
            <a:endParaRPr lang="sv-SE" b="0" i="0" dirty="0">
              <a:solidFill>
                <a:srgbClr val="222222"/>
              </a:solidFill>
              <a:effectLst/>
              <a:latin typeface="Calibri" panose="020F0502020204030204" pitchFamily="34" charset="0"/>
              <a:cs typeface="Calibri" panose="020F0502020204030204" pitchFamily="34" charset="0"/>
            </a:endParaRPr>
          </a:p>
          <a:p>
            <a:pPr algn="l"/>
            <a:r>
              <a:rPr lang="sv-SE" dirty="0">
                <a:solidFill>
                  <a:srgbClr val="222222"/>
                </a:solidFill>
                <a:latin typeface="Calibri" panose="020F0502020204030204" pitchFamily="34" charset="0"/>
                <a:cs typeface="Calibri" panose="020F0502020204030204" pitchFamily="34" charset="0"/>
              </a:rPr>
              <a:t>Gränsen för mångbesökare är </a:t>
            </a:r>
          </a:p>
          <a:p>
            <a:pPr lvl="1"/>
            <a:r>
              <a:rPr lang="sv-SE" b="0" i="0" dirty="0">
                <a:solidFill>
                  <a:srgbClr val="222222"/>
                </a:solidFill>
                <a:effectLst/>
                <a:latin typeface="Calibri" panose="020F0502020204030204" pitchFamily="34" charset="0"/>
                <a:cs typeface="Calibri" panose="020F0502020204030204" pitchFamily="34" charset="0"/>
              </a:rPr>
              <a:t>11 </a:t>
            </a:r>
            <a:r>
              <a:rPr lang="sv-SE" dirty="0">
                <a:solidFill>
                  <a:srgbClr val="222222"/>
                </a:solidFill>
                <a:latin typeface="Calibri" panose="020F0502020204030204" pitchFamily="34" charset="0"/>
                <a:cs typeface="Calibri" panose="020F0502020204030204" pitchFamily="34" charset="0"/>
              </a:rPr>
              <a:t>diagnossatta kontakter hos arbetsterapeut</a:t>
            </a:r>
          </a:p>
          <a:p>
            <a:pPr lvl="1"/>
            <a:r>
              <a:rPr lang="sv-SE" b="0" i="0" dirty="0">
                <a:solidFill>
                  <a:srgbClr val="222222"/>
                </a:solidFill>
                <a:effectLst/>
                <a:latin typeface="Calibri" panose="020F0502020204030204" pitchFamily="34" charset="0"/>
                <a:cs typeface="Calibri" panose="020F0502020204030204" pitchFamily="34" charset="0"/>
              </a:rPr>
              <a:t>21 </a:t>
            </a:r>
            <a:r>
              <a:rPr lang="sv-SE" dirty="0">
                <a:solidFill>
                  <a:srgbClr val="222222"/>
                </a:solidFill>
                <a:latin typeface="Calibri" panose="020F0502020204030204" pitchFamily="34" charset="0"/>
                <a:cs typeface="Calibri" panose="020F0502020204030204" pitchFamily="34" charset="0"/>
              </a:rPr>
              <a:t>diagnossatta kontakter hos fysioterapeut</a:t>
            </a:r>
            <a:endParaRPr lang="sv-SE" b="0" i="0" dirty="0">
              <a:solidFill>
                <a:srgbClr val="222222"/>
              </a:solidFill>
              <a:effectLst/>
              <a:latin typeface="Calibri" panose="020F0502020204030204" pitchFamily="34" charset="0"/>
              <a:cs typeface="Calibri" panose="020F0502020204030204" pitchFamily="34" charset="0"/>
            </a:endParaRPr>
          </a:p>
          <a:p>
            <a:pPr lvl="1"/>
            <a:endParaRPr lang="sv-SE" b="0" i="0" dirty="0">
              <a:solidFill>
                <a:srgbClr val="222222"/>
              </a:solidFill>
              <a:effectLst/>
              <a:latin typeface="Calibri" panose="020F0502020204030204" pitchFamily="34" charset="0"/>
              <a:cs typeface="Calibri" panose="020F0502020204030204" pitchFamily="34" charset="0"/>
            </a:endParaRPr>
          </a:p>
        </p:txBody>
      </p:sp>
      <p:sp>
        <p:nvSpPr>
          <p:cNvPr id="3" name="Platshållare för text 2">
            <a:extLst>
              <a:ext uri="{FF2B5EF4-FFF2-40B4-BE49-F238E27FC236}">
                <a16:creationId xmlns:a16="http://schemas.microsoft.com/office/drawing/2014/main" id="{5C123843-0B6D-39B5-0239-D540F2A931D3}"/>
              </a:ext>
            </a:extLst>
          </p:cNvPr>
          <p:cNvSpPr>
            <a:spLocks noGrp="1"/>
          </p:cNvSpPr>
          <p:nvPr>
            <p:ph type="body" sz="quarter" idx="14"/>
          </p:nvPr>
        </p:nvSpPr>
        <p:spPr>
          <a:xfrm>
            <a:off x="1211262" y="510018"/>
            <a:ext cx="6370638" cy="808038"/>
          </a:xfrm>
        </p:spPr>
        <p:txBody>
          <a:bodyPr vert="horz" lIns="91440" tIns="45720" rIns="91440" bIns="45720" rtlCol="0" anchor="t">
            <a:normAutofit fontScale="62500" lnSpcReduction="20000"/>
          </a:bodyPr>
          <a:lstStyle/>
          <a:p>
            <a:pPr marL="0" indent="0">
              <a:buNone/>
            </a:pPr>
            <a:r>
              <a:rPr lang="sv-SE" sz="5200" dirty="0">
                <a:solidFill>
                  <a:srgbClr val="698D94"/>
                </a:solidFill>
                <a:latin typeface="Trebuchet MS"/>
                <a:ea typeface="+mj-ea"/>
                <a:cs typeface="+mj-cs"/>
              </a:rPr>
              <a:t>Mångsökare – Hur tas data fram?</a:t>
            </a:r>
            <a:r>
              <a:rPr lang="sv-SE" sz="3600" b="1" dirty="0">
                <a:solidFill>
                  <a:schemeClr val="accent1"/>
                </a:solidFill>
                <a:latin typeface="+mj-lt"/>
                <a:ea typeface="+mj-ea"/>
                <a:cs typeface="+mj-cs"/>
              </a:rPr>
              <a:t> </a:t>
            </a:r>
          </a:p>
        </p:txBody>
      </p:sp>
      <p:sp>
        <p:nvSpPr>
          <p:cNvPr id="5" name="Rektangel 4">
            <a:extLst>
              <a:ext uri="{FF2B5EF4-FFF2-40B4-BE49-F238E27FC236}">
                <a16:creationId xmlns:a16="http://schemas.microsoft.com/office/drawing/2014/main" id="{4ADCF25D-9DBF-68A9-FC3C-D79542E7BA24}"/>
              </a:ext>
            </a:extLst>
          </p:cNvPr>
          <p:cNvSpPr/>
          <p:nvPr/>
        </p:nvSpPr>
        <p:spPr>
          <a:xfrm>
            <a:off x="7833360" y="289038"/>
            <a:ext cx="4107180" cy="739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t>Fördjupning</a:t>
            </a:r>
          </a:p>
        </p:txBody>
      </p:sp>
    </p:spTree>
    <p:extLst>
      <p:ext uri="{BB962C8B-B14F-4D97-AF65-F5344CB8AC3E}">
        <p14:creationId xmlns:p14="http://schemas.microsoft.com/office/powerpoint/2010/main" val="617857367"/>
      </p:ext>
    </p:extLst>
  </p:cSld>
  <p:clrMapOvr>
    <a:masterClrMapping/>
  </p:clrMapOvr>
</p:sld>
</file>

<file path=ppt/theme/theme1.xml><?xml version="1.0" encoding="utf-8"?>
<a:theme xmlns:a="http://schemas.openxmlformats.org/drawingml/2006/main" name="2_Office-tema">
  <a:themeElements>
    <a:clrScheme name="Egen 2">
      <a:dk1>
        <a:srgbClr val="000000"/>
      </a:dk1>
      <a:lt1>
        <a:srgbClr val="FFFFFF"/>
      </a:lt1>
      <a:dk2>
        <a:srgbClr val="44546A"/>
      </a:dk2>
      <a:lt2>
        <a:srgbClr val="E7E6E6"/>
      </a:lt2>
      <a:accent1>
        <a:srgbClr val="447079"/>
      </a:accent1>
      <a:accent2>
        <a:srgbClr val="71B3A7"/>
      </a:accent2>
      <a:accent3>
        <a:srgbClr val="5D287F"/>
      </a:accent3>
      <a:accent4>
        <a:srgbClr val="DFA18D"/>
      </a:accent4>
      <a:accent5>
        <a:srgbClr val="EFCD30"/>
      </a:accent5>
      <a:accent6>
        <a:srgbClr val="D3C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vardsKvalitet och professionsföreningarna_korr4" id="{0622CD03-646A-464B-A0B7-107415F1D3AE}" vid="{9DA69854-CB91-684A-B2C4-0C27E53284DC}"/>
    </a:ext>
  </a:extLst>
</a:theme>
</file>

<file path=ppt/theme/theme2.xml><?xml version="1.0" encoding="utf-8"?>
<a:theme xmlns:a="http://schemas.openxmlformats.org/drawingml/2006/main" name="Region Jönköpings län">
  <a:themeElements>
    <a:clrScheme name="Landstinget Röd">
      <a:dk1>
        <a:srgbClr val="000000"/>
      </a:dk1>
      <a:lt1>
        <a:srgbClr val="FFFFFF"/>
      </a:lt1>
      <a:dk2>
        <a:srgbClr val="000000"/>
      </a:dk2>
      <a:lt2>
        <a:srgbClr val="FFFFFF"/>
      </a:lt2>
      <a:accent1>
        <a:srgbClr val="B1001E"/>
      </a:accent1>
      <a:accent2>
        <a:srgbClr val="DC1A12"/>
      </a:accent2>
      <a:accent3>
        <a:srgbClr val="F36E6F"/>
      </a:accent3>
      <a:accent4>
        <a:srgbClr val="FBC7B5"/>
      </a:accent4>
      <a:accent5>
        <a:srgbClr val="DC1A12"/>
      </a:accent5>
      <a:accent6>
        <a:srgbClr val="8D0017"/>
      </a:accent6>
      <a:hlink>
        <a:srgbClr val="000000"/>
      </a:hlink>
      <a:folHlink>
        <a:srgbClr val="000000"/>
      </a:folHlink>
    </a:clrScheme>
    <a:fontScheme name="Landstinget Jönköping">
      <a:majorFont>
        <a:latin typeface="Arial"/>
        <a:ea typeface="Bryant Light"/>
        <a:cs typeface="Bryant Light"/>
      </a:majorFont>
      <a:minorFont>
        <a:latin typeface="Arial"/>
        <a:ea typeface="Bryant Regular"/>
        <a:cs typeface="Bryant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7180</TotalTime>
  <Words>964</Words>
  <Application>Microsoft Office PowerPoint</Application>
  <PresentationFormat>Bredbild</PresentationFormat>
  <Paragraphs>87</Paragraphs>
  <Slides>11</Slides>
  <Notes>1</Notes>
  <HiddenSlides>0</HiddenSlides>
  <MMClips>0</MMClips>
  <ScaleCrop>false</ScaleCrop>
  <HeadingPairs>
    <vt:vector size="4" baseType="variant">
      <vt:variant>
        <vt:lpstr>Tema</vt:lpstr>
      </vt:variant>
      <vt:variant>
        <vt:i4>2</vt:i4>
      </vt:variant>
      <vt:variant>
        <vt:lpstr>Bildrubriker</vt:lpstr>
      </vt:variant>
      <vt:variant>
        <vt:i4>11</vt:i4>
      </vt:variant>
    </vt:vector>
  </HeadingPairs>
  <TitlesOfParts>
    <vt:vector size="13" baseType="lpstr">
      <vt:lpstr>2_Office-tema</vt:lpstr>
      <vt:lpstr>Region Jönköpings län</vt:lpstr>
      <vt:lpstr>FoKUS Rehabilitering</vt:lpstr>
      <vt:lpstr>Manual till handledare</vt:lpstr>
      <vt:lpstr>Manual till handledare- Hitta indikatorerna – Mångsökare på VC</vt:lpstr>
      <vt:lpstr>Manual till handledare-Mångsökare på VC Diagram</vt:lpstr>
      <vt:lpstr>Manual till handledare-Mångsökare på VC Detaljsida för en indikator</vt:lpstr>
      <vt:lpstr>PowerPoint-presentation</vt:lpstr>
      <vt:lpstr>PowerPoint-presentation</vt:lpstr>
      <vt:lpstr>PowerPoint-presentation</vt:lpstr>
      <vt:lpstr>PowerPoint-presentation</vt:lpstr>
      <vt:lpstr>PowerPoint-presentation</vt:lpstr>
      <vt:lpstr>Lycka till och kontakta oss gärna för frågor eller synpunkter!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Arvidsson</dc:creator>
  <cp:lastModifiedBy>Lena Zetterberg</cp:lastModifiedBy>
  <cp:revision>721</cp:revision>
  <dcterms:created xsi:type="dcterms:W3CDTF">2021-12-15T15:04:30Z</dcterms:created>
  <dcterms:modified xsi:type="dcterms:W3CDTF">2023-10-16T08:45:33Z</dcterms:modified>
</cp:coreProperties>
</file>