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9"/>
  </p:notesMasterIdLst>
  <p:sldIdLst>
    <p:sldId id="278" r:id="rId4"/>
    <p:sldId id="297" r:id="rId5"/>
    <p:sldId id="308" r:id="rId6"/>
    <p:sldId id="585" r:id="rId7"/>
    <p:sldId id="4228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2C88D-329E-4986-95E5-BC04A890CB58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EE50-C068-4CFE-88D2-7E8E5C456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47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520DB-D3C5-4F7E-949D-D0F2B15069B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96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Miljömålen </a:t>
            </a:r>
          </a:p>
          <a:p>
            <a:r>
              <a:rPr lang="sv-SE" dirty="0"/>
              <a:t>Uppföljningen i skolsystemet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D24D-E010-7847-8DBB-0F2CEADB540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19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9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99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17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B7FC-8DD1-423E-8EF4-94D7897E47A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D212-3966-4D00-A59B-EFC19ACC45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8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B7FC-8DD1-423E-8EF4-94D7897E47A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D212-3966-4D00-A59B-EFC19ACC45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24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B7FC-8DD1-423E-8EF4-94D7897E47A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D212-3966-4D00-A59B-EFC19ACC45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97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B7FC-8DD1-423E-8EF4-94D7897E47A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D212-3966-4D00-A59B-EFC19ACC45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0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B7FC-8DD1-423E-8EF4-94D7897E47A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D212-3966-4D00-A59B-EFC19ACC45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978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B7FC-8DD1-423E-8EF4-94D7897E47A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D212-3966-4D00-A59B-EFC19ACC45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8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B7FC-8DD1-423E-8EF4-94D7897E47A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D212-3966-4D00-A59B-EFC19ACC45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0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B7FC-8DD1-423E-8EF4-94D7897E47A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D212-3966-4D00-A59B-EFC19ACC45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04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13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3031826" y="2156857"/>
            <a:ext cx="6452049" cy="256436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325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3021027" y="1440775"/>
            <a:ext cx="6484419" cy="620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8008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t avsni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91DB7D1E-37AF-4FA0-8FD2-F23EC80E0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6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2021-11-24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295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2021-11-24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2542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2021-11-24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687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2021-11-24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8863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2021-11-24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2336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2021-11-24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4299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2021-11-24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337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2021-11-24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798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940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2021-11-24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61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86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9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30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80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32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29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B929-1F4A-48C3-A6E9-98B82C20EFAD}" type="datetimeFigureOut">
              <a:rPr lang="sv-SE" smtClean="0"/>
              <a:t>2021-11-24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435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B7FC-8DD1-423E-8EF4-94D7897E47A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2021-11-24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D212-3966-4D00-A59B-EFC19ACC45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2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2021-11-24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01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537960" y="2841434"/>
            <a:ext cx="4233672" cy="2772981"/>
          </a:xfrm>
        </p:spPr>
        <p:txBody>
          <a:bodyPr>
            <a:normAutofit fontScale="90000"/>
          </a:bodyPr>
          <a:lstStyle/>
          <a:p>
            <a:pPr algn="l"/>
            <a:r>
              <a:rPr lang="sv-SE" sz="8900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Nära vård</a:t>
            </a:r>
            <a:br>
              <a:rPr lang="sv-SE" sz="8900" b="0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</a:rPr>
            </a:br>
            <a:br>
              <a:rPr lang="sv-SE" sz="8900" dirty="0"/>
            </a:br>
            <a:endParaRPr lang="sv-SE" sz="89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48856" y="3602038"/>
            <a:ext cx="4398264" cy="1655762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Tillsammans utvecklar </a:t>
            </a:r>
            <a:br>
              <a:rPr lang="sv-SE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vi hälsa, vård och omsorg</a:t>
            </a:r>
            <a:br>
              <a:rPr lang="sv-SE" sz="4400" dirty="0"/>
            </a:br>
            <a:br>
              <a:rPr lang="sv-SE" sz="1100" dirty="0"/>
            </a:b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66928"/>
            <a:ext cx="5303520" cy="564959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9227128" y="611933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Lisbeth Löpare-Johansson</a:t>
            </a:r>
            <a:b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sv-SE" sz="1400" b="0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Samordnare Nära vård</a:t>
            </a:r>
            <a:br>
              <a:rPr kumimoji="0" lang="sv-SE" sz="1400" b="0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sv-SE" sz="1400" b="0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Sveriges kommuner och regioner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00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Nära vård en Fokusförflyttning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4233" y="2079336"/>
            <a:ext cx="4716000" cy="3740400"/>
          </a:xfrm>
        </p:spPr>
        <p:txBody>
          <a:bodyPr>
            <a:normAutofit/>
          </a:bodyPr>
          <a:lstStyle/>
          <a:p>
            <a:pPr marL="30163" indent="0">
              <a:lnSpc>
                <a:spcPct val="150000"/>
              </a:lnSpc>
              <a:buNone/>
            </a:pPr>
            <a:r>
              <a:rPr lang="sv-SE" dirty="0">
                <a:solidFill>
                  <a:srgbClr val="000000"/>
                </a:solidFill>
                <a:latin typeface="Whitney Book"/>
                <a:cs typeface="Whitney Book"/>
              </a:rPr>
              <a:t>Organisation</a:t>
            </a:r>
          </a:p>
          <a:p>
            <a:pPr marL="30163" indent="0">
              <a:lnSpc>
                <a:spcPct val="150000"/>
              </a:lnSpc>
              <a:buNone/>
            </a:pPr>
            <a:r>
              <a:rPr lang="sv-SE" dirty="0">
                <a:solidFill>
                  <a:srgbClr val="000000"/>
                </a:solidFill>
                <a:latin typeface="Whitney Book"/>
                <a:cs typeface="Whitney Book"/>
              </a:rPr>
              <a:t>Passiv mottagare</a:t>
            </a:r>
          </a:p>
          <a:p>
            <a:pPr marL="30163" indent="0">
              <a:lnSpc>
                <a:spcPct val="150000"/>
              </a:lnSpc>
              <a:buNone/>
            </a:pPr>
            <a:r>
              <a:rPr lang="sv-SE" dirty="0">
                <a:solidFill>
                  <a:srgbClr val="000000"/>
                </a:solidFill>
                <a:latin typeface="Whitney Book"/>
                <a:cs typeface="Whitney Book"/>
              </a:rPr>
              <a:t>Reaktiv</a:t>
            </a:r>
          </a:p>
          <a:p>
            <a:pPr marL="30163" indent="0">
              <a:lnSpc>
                <a:spcPct val="150000"/>
              </a:lnSpc>
              <a:buNone/>
            </a:pPr>
            <a:r>
              <a:rPr lang="sv-SE" dirty="0"/>
              <a:t>Isolerade vård och omsorgsinsatser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69144" y="2087591"/>
            <a:ext cx="4804914" cy="3740400"/>
          </a:xfrm>
        </p:spPr>
        <p:txBody>
          <a:bodyPr>
            <a:normAutofit/>
          </a:bodyPr>
          <a:lstStyle/>
          <a:p>
            <a:pPr marL="30163" indent="0">
              <a:lnSpc>
                <a:spcPct val="150000"/>
              </a:lnSpc>
              <a:buNone/>
            </a:pPr>
            <a:r>
              <a:rPr lang="sv-SE" b="1" dirty="0">
                <a:solidFill>
                  <a:srgbClr val="000000"/>
                </a:solidFill>
                <a:latin typeface="Whitney Book"/>
                <a:cs typeface="Whitney Book"/>
              </a:rPr>
              <a:t>Person och relation</a:t>
            </a:r>
          </a:p>
          <a:p>
            <a:pPr marL="30163" indent="0">
              <a:lnSpc>
                <a:spcPct val="150000"/>
              </a:lnSpc>
              <a:buNone/>
            </a:pPr>
            <a:r>
              <a:rPr lang="sv-SE" b="1" dirty="0">
                <a:solidFill>
                  <a:srgbClr val="000000"/>
                </a:solidFill>
                <a:latin typeface="Whitney Book"/>
                <a:cs typeface="Whitney Book"/>
              </a:rPr>
              <a:t>Aktiv medskapare</a:t>
            </a:r>
          </a:p>
          <a:p>
            <a:pPr marL="30163" indent="0">
              <a:lnSpc>
                <a:spcPct val="150000"/>
              </a:lnSpc>
              <a:buNone/>
            </a:pPr>
            <a:r>
              <a:rPr lang="sv-SE" b="1" dirty="0">
                <a:solidFill>
                  <a:srgbClr val="000000"/>
                </a:solidFill>
                <a:latin typeface="Whitney Book"/>
                <a:cs typeface="Whitney Book"/>
              </a:rPr>
              <a:t>Proaktiv och hälsofrämjande</a:t>
            </a:r>
          </a:p>
          <a:p>
            <a:pPr marL="30163" indent="0">
              <a:lnSpc>
                <a:spcPct val="150000"/>
              </a:lnSpc>
              <a:buNone/>
            </a:pPr>
            <a:r>
              <a:rPr lang="sv-SE" b="1" dirty="0">
                <a:solidFill>
                  <a:srgbClr val="000000"/>
                </a:solidFill>
                <a:latin typeface="Whitney Book"/>
                <a:cs typeface="Whitney Book"/>
              </a:rPr>
              <a:t>Sammanhållet utifrån personens fokus</a:t>
            </a:r>
          </a:p>
          <a:p>
            <a:endParaRPr lang="sv-SE" dirty="0"/>
          </a:p>
        </p:txBody>
      </p:sp>
      <p:sp>
        <p:nvSpPr>
          <p:cNvPr id="16" name="Högerpil 15"/>
          <p:cNvSpPr/>
          <p:nvPr/>
        </p:nvSpPr>
        <p:spPr>
          <a:xfrm>
            <a:off x="3842328" y="2281161"/>
            <a:ext cx="978408" cy="34685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90000"/>
                </a:schemeClr>
              </a:solidFill>
            </a:endParaRPr>
          </a:p>
        </p:txBody>
      </p:sp>
      <p:sp>
        <p:nvSpPr>
          <p:cNvPr id="17" name="Högerpil 16"/>
          <p:cNvSpPr/>
          <p:nvPr/>
        </p:nvSpPr>
        <p:spPr>
          <a:xfrm>
            <a:off x="3842328" y="2995609"/>
            <a:ext cx="978408" cy="34685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90000"/>
                </a:schemeClr>
              </a:solidFill>
            </a:endParaRPr>
          </a:p>
        </p:txBody>
      </p:sp>
      <p:sp>
        <p:nvSpPr>
          <p:cNvPr id="18" name="Högerpil 17"/>
          <p:cNvSpPr/>
          <p:nvPr/>
        </p:nvSpPr>
        <p:spPr>
          <a:xfrm>
            <a:off x="3805060" y="3732166"/>
            <a:ext cx="978408" cy="34685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90000"/>
                </a:schemeClr>
              </a:solidFill>
            </a:endParaRPr>
          </a:p>
        </p:txBody>
      </p:sp>
      <p:sp>
        <p:nvSpPr>
          <p:cNvPr id="19" name="Högerpil 18"/>
          <p:cNvSpPr/>
          <p:nvPr/>
        </p:nvSpPr>
        <p:spPr>
          <a:xfrm>
            <a:off x="3805060" y="4407672"/>
            <a:ext cx="978408" cy="34685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3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Omställning också i </a:t>
            </a:r>
            <a:br>
              <a:rPr lang="sv-SE" dirty="0"/>
            </a:br>
            <a:r>
              <a:rPr lang="sv-SE" dirty="0"/>
              <a:t>ledarskap, styrning och uppföljning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F174754-AC04-434C-8684-A58CEB662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613" y="2270234"/>
            <a:ext cx="4779088" cy="47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984D644-3A95-3B45-9224-8E96F6EE11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5">
            <a:extLst>
              <a:ext uri="{FF2B5EF4-FFF2-40B4-BE49-F238E27FC236}">
                <a16:creationId xmlns:a16="http://schemas.microsoft.com/office/drawing/2014/main" id="{14CA4CB0-6D23-7340-832C-5454528B9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692150"/>
            <a:ext cx="85693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sv-SE" sz="7200" b="1" kern="0" dirty="0" err="1">
                <a:solidFill>
                  <a:schemeClr val="bg1"/>
                </a:solidFill>
                <a:latin typeface="Arial Black" pitchFamily="34" charset="0"/>
              </a:rPr>
              <a:t>R</a:t>
            </a:r>
            <a:r>
              <a:rPr lang="sv-SE" sz="4800" b="1" kern="0" dirty="0" err="1">
                <a:solidFill>
                  <a:schemeClr val="bg1"/>
                </a:solidFill>
                <a:latin typeface="Arial"/>
              </a:rPr>
              <a:t>esult</a:t>
            </a:r>
            <a:r>
              <a:rPr lang="sv-SE" sz="4800" b="1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sv-SE" sz="2400" b="1" kern="0" dirty="0">
                <a:solidFill>
                  <a:schemeClr val="bg1"/>
                </a:solidFill>
                <a:latin typeface="Arial"/>
              </a:rPr>
              <a:t>– sätta mål: vad vill vi uppnå?</a:t>
            </a:r>
          </a:p>
          <a:p>
            <a:pPr>
              <a:defRPr/>
            </a:pPr>
            <a:r>
              <a:rPr lang="sv-SE" sz="7200" b="1" kern="0" dirty="0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sv-SE" sz="4800" b="1" kern="0" dirty="0">
                <a:solidFill>
                  <a:schemeClr val="bg1"/>
                </a:solidFill>
                <a:latin typeface="Arial"/>
              </a:rPr>
              <a:t>pproach </a:t>
            </a:r>
            <a:r>
              <a:rPr lang="sv-SE" sz="2400" b="1" kern="0" dirty="0">
                <a:solidFill>
                  <a:schemeClr val="bg1"/>
                </a:solidFill>
                <a:latin typeface="Arial"/>
              </a:rPr>
              <a:t>– vad ska vi göra?</a:t>
            </a:r>
          </a:p>
          <a:p>
            <a:pPr>
              <a:defRPr/>
            </a:pPr>
            <a:r>
              <a:rPr lang="sv-SE" sz="7200" b="1" kern="0" dirty="0" err="1">
                <a:solidFill>
                  <a:schemeClr val="bg1"/>
                </a:solidFill>
                <a:latin typeface="Arial Black" pitchFamily="34" charset="0"/>
              </a:rPr>
              <a:t>D</a:t>
            </a:r>
            <a:r>
              <a:rPr lang="sv-SE" sz="4800" b="1" kern="0" dirty="0" err="1">
                <a:solidFill>
                  <a:schemeClr val="bg1"/>
                </a:solidFill>
                <a:latin typeface="Arial"/>
              </a:rPr>
              <a:t>eployment</a:t>
            </a:r>
            <a:r>
              <a:rPr lang="sv-SE" sz="4800" b="1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sv-SE" sz="2400" b="1" kern="0" dirty="0">
                <a:solidFill>
                  <a:schemeClr val="bg1"/>
                </a:solidFill>
                <a:latin typeface="Arial"/>
              </a:rPr>
              <a:t>– hur ska vi göra?</a:t>
            </a:r>
          </a:p>
          <a:p>
            <a:pPr>
              <a:defRPr/>
            </a:pPr>
            <a:r>
              <a:rPr lang="sv-SE" sz="7200" b="1" kern="0" dirty="0" err="1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sv-SE" sz="4800" b="1" kern="0" dirty="0" err="1">
                <a:solidFill>
                  <a:schemeClr val="bg1"/>
                </a:solidFill>
                <a:latin typeface="Arial"/>
              </a:rPr>
              <a:t>ssess</a:t>
            </a:r>
            <a:r>
              <a:rPr lang="sv-SE" sz="4800" b="1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sv-SE" sz="2400" b="1" kern="0" dirty="0">
                <a:solidFill>
                  <a:schemeClr val="bg1"/>
                </a:solidFill>
                <a:latin typeface="Arial"/>
              </a:rPr>
              <a:t>– följa upp &amp; utvärdera: hur går det?</a:t>
            </a:r>
            <a:endParaRPr lang="sv-SE" sz="2800" b="1" kern="0" dirty="0">
              <a:solidFill>
                <a:schemeClr val="bg1"/>
              </a:solidFill>
              <a:latin typeface="Arial"/>
            </a:endParaRPr>
          </a:p>
          <a:p>
            <a:pPr>
              <a:defRPr/>
            </a:pPr>
            <a:r>
              <a:rPr lang="sv-SE" sz="7200" b="1" kern="0" dirty="0" err="1">
                <a:solidFill>
                  <a:schemeClr val="bg1"/>
                </a:solidFill>
                <a:latin typeface="Arial Black" pitchFamily="34" charset="0"/>
              </a:rPr>
              <a:t>R</a:t>
            </a:r>
            <a:r>
              <a:rPr lang="sv-SE" sz="4800" b="1" kern="0" dirty="0" err="1">
                <a:solidFill>
                  <a:schemeClr val="bg1"/>
                </a:solidFill>
                <a:latin typeface="Arial"/>
              </a:rPr>
              <a:t>efine</a:t>
            </a:r>
            <a:r>
              <a:rPr lang="sv-SE" sz="4800" b="1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sv-SE" sz="2400" b="1" kern="0" dirty="0">
                <a:solidFill>
                  <a:schemeClr val="bg1"/>
                </a:solidFill>
                <a:latin typeface="Arial"/>
              </a:rPr>
              <a:t>– hur förfina mål &amp; uppföljning?</a:t>
            </a:r>
            <a:endParaRPr lang="sv-SE" sz="54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Vänster hakparentes 3">
            <a:extLst>
              <a:ext uri="{FF2B5EF4-FFF2-40B4-BE49-F238E27FC236}">
                <a16:creationId xmlns:a16="http://schemas.microsoft.com/office/drawing/2014/main" id="{869E1796-F35E-7743-B9BF-ED9F4B77FA00}"/>
              </a:ext>
            </a:extLst>
          </p:cNvPr>
          <p:cNvSpPr/>
          <p:nvPr/>
        </p:nvSpPr>
        <p:spPr>
          <a:xfrm>
            <a:off x="1847850" y="1931988"/>
            <a:ext cx="503238" cy="2089150"/>
          </a:xfrm>
          <a:prstGeom prst="leftBracket">
            <a:avLst>
              <a:gd name="adj" fmla="val 56555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 kern="0">
              <a:solidFill>
                <a:schemeClr val="bg1"/>
              </a:solidFill>
            </a:endParaRPr>
          </a:p>
        </p:txBody>
      </p:sp>
      <p:sp>
        <p:nvSpPr>
          <p:cNvPr id="5" name="Vänster hakparentes 4">
            <a:extLst>
              <a:ext uri="{FF2B5EF4-FFF2-40B4-BE49-F238E27FC236}">
                <a16:creationId xmlns:a16="http://schemas.microsoft.com/office/drawing/2014/main" id="{74B850C8-B59D-F349-B77C-9833FBD1CAD1}"/>
              </a:ext>
            </a:extLst>
          </p:cNvPr>
          <p:cNvSpPr/>
          <p:nvPr/>
        </p:nvSpPr>
        <p:spPr>
          <a:xfrm flipH="1">
            <a:off x="8616950" y="1931988"/>
            <a:ext cx="503238" cy="2089150"/>
          </a:xfrm>
          <a:prstGeom prst="leftBracket">
            <a:avLst>
              <a:gd name="adj" fmla="val 56555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 kern="0">
              <a:solidFill>
                <a:schemeClr val="bg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1B3C459-46CA-2249-8067-B509CEF09DF4}"/>
              </a:ext>
            </a:extLst>
          </p:cNvPr>
          <p:cNvSpPr txBox="1"/>
          <p:nvPr/>
        </p:nvSpPr>
        <p:spPr>
          <a:xfrm>
            <a:off x="5650650" y="6380164"/>
            <a:ext cx="6516687" cy="477837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>
              <a:defRPr/>
            </a:pPr>
            <a:r>
              <a:rPr lang="sv-SE" sz="1400" b="1" kern="0" dirty="0">
                <a:solidFill>
                  <a:schemeClr val="bg1"/>
                </a:solidFill>
                <a:latin typeface="Arial"/>
              </a:rPr>
              <a:t>Klara Palmberg Broryd, </a:t>
            </a:r>
          </a:p>
          <a:p>
            <a:pPr algn="r">
              <a:defRPr/>
            </a:pPr>
            <a:r>
              <a:rPr lang="sv-SE" sz="1050" b="1" kern="0" dirty="0">
                <a:solidFill>
                  <a:schemeClr val="bg1"/>
                </a:solidFill>
                <a:latin typeface="Arial"/>
              </a:rPr>
              <a:t>”</a:t>
            </a:r>
            <a:r>
              <a:rPr lang="en-US" sz="1050" b="1" kern="0" dirty="0">
                <a:solidFill>
                  <a:schemeClr val="bg1"/>
                </a:solidFill>
                <a:latin typeface="Arial"/>
              </a:rPr>
              <a:t>Complex adaptive systems as metaphors for organizational management”</a:t>
            </a:r>
            <a:endParaRPr lang="sv-SE" sz="105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B010903-1A6F-0B49-9CF9-54A96E836818}"/>
              </a:ext>
            </a:extLst>
          </p:cNvPr>
          <p:cNvSpPr txBox="1"/>
          <p:nvPr/>
        </p:nvSpPr>
        <p:spPr>
          <a:xfrm>
            <a:off x="0" y="9946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600" b="1" kern="0" dirty="0">
                <a:solidFill>
                  <a:schemeClr val="bg1"/>
                </a:solidFill>
                <a:latin typeface="Arial"/>
              </a:rPr>
              <a:t>I komplexitet: fokusera på ”RAR” istället för ”RADAR”</a:t>
            </a:r>
          </a:p>
        </p:txBody>
      </p:sp>
    </p:spTree>
    <p:extLst>
      <p:ext uri="{BB962C8B-B14F-4D97-AF65-F5344CB8AC3E}">
        <p14:creationId xmlns:p14="http://schemas.microsoft.com/office/powerpoint/2010/main" val="2515248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0C13A6-1085-4FC8-B578-1D383E81A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400" dirty="0"/>
              <a:t>	Tillit              Dialog              Lärande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3319735-B80C-423C-9E52-8C2475CB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79" y="2505079"/>
            <a:ext cx="4352921" cy="4352921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7DFB8177-43A8-47DE-B90F-ADE301E99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434" y="2973067"/>
            <a:ext cx="3165256" cy="32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7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FF18A9BB-E384-4081-9B8F-034BD5BFF5B0}"/>
    </a:ext>
  </a:extLst>
</a:theme>
</file>

<file path=ppt/theme/theme3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139</Words>
  <Application>Microsoft Office PowerPoint</Application>
  <PresentationFormat>Bredbild</PresentationFormat>
  <Paragraphs>26</Paragraphs>
  <Slides>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Symbol</vt:lpstr>
      <vt:lpstr>Whitney Book</vt:lpstr>
      <vt:lpstr>Office-tema</vt:lpstr>
      <vt:lpstr>1_SKL PPT Vit</vt:lpstr>
      <vt:lpstr>SKL PPT Gul</vt:lpstr>
      <vt:lpstr>Nära vård  </vt:lpstr>
      <vt:lpstr>Nära vård en Fokusförflyttning</vt:lpstr>
      <vt:lpstr>Omställning också i  ledarskap, styrning och uppföljning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Nära vård  </dc:title>
  <dc:creator>Forsman Lena</dc:creator>
  <cp:lastModifiedBy>Löpare Johansson Lisbeth</cp:lastModifiedBy>
  <cp:revision>68</cp:revision>
  <dcterms:created xsi:type="dcterms:W3CDTF">2021-03-12T10:07:27Z</dcterms:created>
  <dcterms:modified xsi:type="dcterms:W3CDTF">2021-11-24T06:46:19Z</dcterms:modified>
</cp:coreProperties>
</file>