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4" r:id="rId2"/>
    <p:sldId id="264" r:id="rId3"/>
    <p:sldId id="275" r:id="rId4"/>
    <p:sldId id="262" r:id="rId5"/>
    <p:sldId id="260" r:id="rId6"/>
    <p:sldId id="276" r:id="rId7"/>
    <p:sldId id="257" r:id="rId8"/>
    <p:sldId id="261" r:id="rId9"/>
    <p:sldId id="268" r:id="rId10"/>
    <p:sldId id="266" r:id="rId1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D92D3F-7A0B-4065-BB64-64CB7B6F0D01}" type="datetimeFigureOut">
              <a:rPr lang="sv-SE" smtClean="0"/>
              <a:t>2022-11-09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A0802-8CC2-4E71-AD88-925C70F33C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8992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rin –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674350-91EE-4D03-B47E-3B14C31FBA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2BA6BF-DFE5-4B7B-98BB-BB43658FF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741204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ossgrön –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674350-91EE-4D03-B47E-3B14C31FBA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2BA6BF-DFE5-4B7B-98BB-BB43658FF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072" y="1846097"/>
            <a:ext cx="3240316" cy="3456058"/>
          </a:xfrm>
        </p:spPr>
        <p:txBody>
          <a:bodyPr/>
          <a:lstStyle>
            <a:lvl1pPr>
              <a:buClr>
                <a:schemeClr val="accent5"/>
              </a:buClr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FD0F1450-37BC-47A6-8E5A-85AEE58820C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349203" y="1846097"/>
            <a:ext cx="3240316" cy="3456058"/>
          </a:xfrm>
        </p:spPr>
        <p:txBody>
          <a:bodyPr/>
          <a:lstStyle>
            <a:lvl1pPr>
              <a:buClr>
                <a:schemeClr val="accent5"/>
              </a:buClr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382302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rin –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674350-91EE-4D03-B47E-3B14C31FBA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2BA6BF-DFE5-4B7B-98BB-BB43658FF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072" y="1846097"/>
            <a:ext cx="3240316" cy="345605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FD0F1450-37BC-47A6-8E5A-85AEE58820C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349203" y="1846097"/>
            <a:ext cx="3240316" cy="345605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539067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armorange –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674350-91EE-4D03-B47E-3B14C31FBA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2BA6BF-DFE5-4B7B-98BB-BB43658FF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37793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armorange –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674350-91EE-4D03-B47E-3B14C31FBA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2BA6BF-DFE5-4B7B-98BB-BB43658FF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072" y="1846097"/>
            <a:ext cx="3240316" cy="3456058"/>
          </a:xfrm>
        </p:spPr>
        <p:txBody>
          <a:bodyPr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FD0F1450-37BC-47A6-8E5A-85AEE58820C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349203" y="1846097"/>
            <a:ext cx="3240316" cy="3456058"/>
          </a:xfrm>
        </p:spPr>
        <p:txBody>
          <a:bodyPr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63256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erise –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674350-91EE-4D03-B47E-3B14C31FBA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2BA6BF-DFE5-4B7B-98BB-BB43658FF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3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136824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erise –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674350-91EE-4D03-B47E-3B14C31FBA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2BA6BF-DFE5-4B7B-98BB-BB43658FF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072" y="1846097"/>
            <a:ext cx="3240316" cy="3456058"/>
          </a:xfrm>
        </p:spPr>
        <p:txBody>
          <a:bodyPr/>
          <a:lstStyle>
            <a:lvl1pPr>
              <a:buClr>
                <a:schemeClr val="accent3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FD0F1450-37BC-47A6-8E5A-85AEE58820C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349203" y="1846097"/>
            <a:ext cx="3240316" cy="3456058"/>
          </a:xfrm>
        </p:spPr>
        <p:txBody>
          <a:bodyPr/>
          <a:lstStyle>
            <a:lvl1pPr>
              <a:buClr>
                <a:schemeClr val="accent3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741891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olett –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674350-91EE-4D03-B47E-3B14C31FBA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2BA6BF-DFE5-4B7B-98BB-BB43658FF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4"/>
              </a:buClr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895460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olett –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674350-91EE-4D03-B47E-3B14C31FBA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2BA6BF-DFE5-4B7B-98BB-BB43658FF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072" y="1846097"/>
            <a:ext cx="3240316" cy="3456058"/>
          </a:xfrm>
        </p:spPr>
        <p:txBody>
          <a:bodyPr/>
          <a:lstStyle>
            <a:lvl1pPr>
              <a:buClr>
                <a:schemeClr val="accent4"/>
              </a:buClr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FD0F1450-37BC-47A6-8E5A-85AEE58820C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349203" y="1846097"/>
            <a:ext cx="3240316" cy="3456058"/>
          </a:xfrm>
        </p:spPr>
        <p:txBody>
          <a:bodyPr/>
          <a:lstStyle>
            <a:lvl1pPr>
              <a:buClr>
                <a:schemeClr val="accent4"/>
              </a:buClr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997795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ossgrön –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674350-91EE-4D03-B47E-3B14C31FBA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2BA6BF-DFE5-4B7B-98BB-BB43658FF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5"/>
              </a:buClr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800191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141E2C7-4CD1-4E82-9A0E-20D6E7219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643" y="262766"/>
            <a:ext cx="7187163" cy="132556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/>
              <a:t>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196400F-2A13-4211-8D37-28E38D116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0072" y="1846097"/>
            <a:ext cx="6895412" cy="345605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cxnSp>
        <p:nvCxnSpPr>
          <p:cNvPr id="10" name="Rak koppling 9">
            <a:extLst>
              <a:ext uri="{FF2B5EF4-FFF2-40B4-BE49-F238E27FC236}">
                <a16:creationId xmlns:a16="http://schemas.microsoft.com/office/drawing/2014/main" id="{21B03CF4-3CE5-4634-A35C-B2376DCB9166}"/>
              </a:ext>
            </a:extLst>
          </p:cNvPr>
          <p:cNvCxnSpPr/>
          <p:nvPr/>
        </p:nvCxnSpPr>
        <p:spPr>
          <a:xfrm>
            <a:off x="429947" y="5967482"/>
            <a:ext cx="7147859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498C3DEF-FDA1-4422-A964-0D20CB4C4AE5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837" y="5403745"/>
            <a:ext cx="787496" cy="883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044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576072" rtl="0" eaLnBrk="1" latinLnBrk="0" hangingPunct="1">
        <a:lnSpc>
          <a:spcPct val="90000"/>
        </a:lnSpc>
        <a:spcBef>
          <a:spcPct val="0"/>
        </a:spcBef>
        <a:buNone/>
        <a:defRPr sz="38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9029" indent="-229029" algn="l" defTabSz="576072" rtl="0" eaLnBrk="1" latinLnBrk="0" hangingPunct="1">
        <a:lnSpc>
          <a:spcPts val="2268"/>
        </a:lnSpc>
        <a:spcBef>
          <a:spcPts val="504"/>
        </a:spcBef>
        <a:buClr>
          <a:schemeClr val="accent1"/>
        </a:buClr>
        <a:buFont typeface="Arial" panose="020B0604020202020204" pitchFamily="34" charset="0"/>
        <a:buChar char="●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95050" indent="-161020" algn="l" defTabSz="576072" rtl="0" eaLnBrk="1" latinLnBrk="0" hangingPunct="1">
        <a:lnSpc>
          <a:spcPts val="2268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˗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395050" indent="-161020" algn="l" defTabSz="576072" rtl="0" eaLnBrk="1" latinLnBrk="0" hangingPunct="1">
        <a:lnSpc>
          <a:spcPts val="2268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˗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395050" indent="-161020" algn="l" defTabSz="576072" rtl="0" eaLnBrk="1" latinLnBrk="0" hangingPunct="1">
        <a:lnSpc>
          <a:spcPts val="2268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˗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395050" indent="-161020" algn="l" defTabSz="576072" rtl="0" eaLnBrk="1" latinLnBrk="0" hangingPunct="1">
        <a:lnSpc>
          <a:spcPts val="2268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˗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584198" indent="-144018" algn="l" defTabSz="576072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872234" indent="-144018" algn="l" defTabSz="576072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160270" indent="-144018" algn="l" defTabSz="576072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448306" indent="-144018" algn="l" defTabSz="576072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57607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" algn="l" defTabSz="57607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76072" algn="l" defTabSz="57607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64108" algn="l" defTabSz="57607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" algn="l" defTabSz="57607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40180" algn="l" defTabSz="57607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28216" algn="l" defTabSz="57607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016252" algn="l" defTabSz="57607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304288" algn="l" defTabSz="57607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se/url?sa=i&amp;url=https%3A%2F%2Fwww.sn.se%2Fnyheter%2Fnykoping%2Fpolitiker-oense-om-barnsjukvarden-sm4560281.aspx&amp;psig=AOvVaw37eANH_Bt13FLxO3JrzYqy&amp;ust=1599737460613000&amp;source=images&amp;cd=vfe&amp;ved=0CAIQjRxqFwoTCKDF0cr82-sCFQAAAAAdAAAAABAE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F72AFE-F57B-443E-AF23-77E6CF976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Primärvårdskvalitet 2020-09-11</a:t>
            </a:r>
          </a:p>
        </p:txBody>
      </p:sp>
      <p:pic>
        <p:nvPicPr>
          <p:cNvPr id="1026" name="Picture 2" descr="Politiker oense om barnsjukvården">
            <a:hlinkClick r:id="rId2"/>
            <a:extLst>
              <a:ext uri="{FF2B5EF4-FFF2-40B4-BE49-F238E27FC236}">
                <a16:creationId xmlns:a16="http://schemas.microsoft.com/office/drawing/2014/main" id="{5A645C86-1F14-4A2D-A858-26434D0F07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14500"/>
            <a:ext cx="6096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5624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77157A-5A0A-4F37-897D-AB34101C9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 </a:t>
            </a:r>
            <a:r>
              <a:rPr lang="sv-SE" sz="3200" dirty="0"/>
              <a:t>Vilka delar i organisationen behöver samverka mer?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5F8DC6B-2399-4DCF-BE5A-40E690E9B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916832"/>
            <a:ext cx="7626344" cy="3456058"/>
          </a:xfrm>
        </p:spPr>
        <p:txBody>
          <a:bodyPr/>
          <a:lstStyle/>
          <a:p>
            <a:pPr marL="0" indent="0">
              <a:buNone/>
            </a:pPr>
            <a:endParaRPr lang="sv-SE" dirty="0"/>
          </a:p>
          <a:p>
            <a:r>
              <a:rPr lang="sv-SE" dirty="0"/>
              <a:t>Att tillsammans med olika intressenter (t ex läkemedelskommittén, diabetesrådet) gå igenom och diskutera resultatet på en aggregerad nivå eller med enskild vårdcentral om behov finns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97737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31F594-D958-4F90-8140-BF48E8E25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Organisation kring PVQ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0D096C3-0B11-4555-B1A3-B5304CBA4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072" y="1846097"/>
            <a:ext cx="6978272" cy="3456058"/>
          </a:xfrm>
        </p:spPr>
        <p:txBody>
          <a:bodyPr/>
          <a:lstStyle/>
          <a:p>
            <a:r>
              <a:rPr lang="sv-SE" dirty="0"/>
              <a:t>Förvaltningen av Primärvårdskvalitet ligger i Regionens förvaltningsmodell ”PM3”</a:t>
            </a:r>
          </a:p>
          <a:p>
            <a:r>
              <a:rPr lang="sv-SE" dirty="0"/>
              <a:t>Förvaltningsproduktledare för såväl verksamhet som IT</a:t>
            </a:r>
          </a:p>
          <a:p>
            <a:r>
              <a:rPr lang="sv-SE" dirty="0"/>
              <a:t>Objektspecialist – ta emot önskemål från verksamheten </a:t>
            </a:r>
          </a:p>
          <a:p>
            <a:r>
              <a:rPr lang="sv-SE" dirty="0"/>
              <a:t>Huvudansvaret ligger hos Hälsoval </a:t>
            </a:r>
          </a:p>
          <a:p>
            <a:r>
              <a:rPr lang="sv-SE" dirty="0"/>
              <a:t>Budget – Hälsoval finansierar Medrave, inget kostnad för VC</a:t>
            </a:r>
          </a:p>
          <a:p>
            <a:r>
              <a:rPr lang="sv-SE" dirty="0"/>
              <a:t>Valideringsgruppen – två personer från Hälsoval</a:t>
            </a:r>
          </a:p>
          <a:p>
            <a:endParaRPr lang="sv-SE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FB57F34-72BA-47E5-938F-7DA94D679B6F}"/>
              </a:ext>
            </a:extLst>
          </p:cNvPr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1917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EDCC89-13B2-4C13-A1F8-78EB825C4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21" y="520534"/>
            <a:ext cx="7187163" cy="1325563"/>
          </a:xfrm>
        </p:spPr>
        <p:txBody>
          <a:bodyPr/>
          <a:lstStyle/>
          <a:p>
            <a:r>
              <a:rPr lang="sv-SE" sz="2800" dirty="0"/>
              <a:t>Var i kunskapsstyrningsorganisationen kommer PVQ in?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F29FAEB-7C33-46DA-A440-A44C789BB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Inför uppstart av ett nytt LPO (lokalt programområde)  kollar man på vården i siffror 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79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DF2AC7-E9DD-44E7-B328-86E74D9CE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/>
              <a:t>Samverkan med samarbetspartners/intressenter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8F0AB6-E994-400A-916E-19924A02E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2348880"/>
            <a:ext cx="7272808" cy="3456058"/>
          </a:xfrm>
        </p:spPr>
        <p:txBody>
          <a:bodyPr/>
          <a:lstStyle/>
          <a:p>
            <a:r>
              <a:rPr lang="sv-SE" dirty="0"/>
              <a:t> Olika expertgrupper inom Region Sörmland, t ex Läkemedelskommittén, Diabetesrådet, Försäkringsmedicinska enheten. Några personer inom dessa enheter har </a:t>
            </a:r>
            <a:r>
              <a:rPr lang="sv-SE"/>
              <a:t>fått behörighet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985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66FB1D-49A5-41BC-9106-0C33620A7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ser strukturen ut för stöd till verksamheterna? 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25B994A-34DF-4BBD-95E5-B436899D2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916832"/>
            <a:ext cx="6768752" cy="3456058"/>
          </a:xfrm>
        </p:spPr>
        <p:txBody>
          <a:bodyPr/>
          <a:lstStyle/>
          <a:p>
            <a:r>
              <a:rPr lang="sv-SE" dirty="0"/>
              <a:t>I första hand ska verksamheten gå via supporten på Medrave</a:t>
            </a:r>
          </a:p>
          <a:p>
            <a:r>
              <a:rPr lang="sv-SE" dirty="0"/>
              <a:t>Hälsoval fångar upp önskemål/synpunkter från vårdcentralerna och tar detta vidare till leverantören (Medrave) 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96961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4B36D1-92F6-43FA-8684-DC6895BA5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/>
              <a:t>Hur ser strukturen ut för utbildning och fortbildning i PVQ?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F7441D1-4D5F-4E15-946E-CFAA29EAC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Vi har ingen tydlig struktur för hur utbildning ska ske</a:t>
            </a:r>
          </a:p>
          <a:p>
            <a:r>
              <a:rPr lang="sv-SE" dirty="0"/>
              <a:t>Utbildning i samband med införandet av PVQ</a:t>
            </a:r>
          </a:p>
          <a:p>
            <a:r>
              <a:rPr lang="sv-SE" dirty="0"/>
              <a:t>Medrave har bistått med en del utbildning direkt till respektive vårdcentral 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6FA5991-76C2-4BDA-ACD1-DF5D10418EEC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2908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44FBB11B-2814-4EE5-BE43-431D105BE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Uppföljningsdialoger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4BAFCA59-B760-4A57-AAFF-532A1B2BD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I samband med uppföljningsdialoger med vårdcentraler under våren 2019 användes exempel från PVQ för att initiera diskussioner  </a:t>
            </a:r>
          </a:p>
        </p:txBody>
      </p:sp>
    </p:spTree>
    <p:extLst>
      <p:ext uri="{BB962C8B-B14F-4D97-AF65-F5344CB8AC3E}">
        <p14:creationId xmlns:p14="http://schemas.microsoft.com/office/powerpoint/2010/main" val="1444882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20828E-1388-46DE-AB8B-2919970CE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   Vad är ni mest nöjda med? 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771A8DD-C60C-48C8-9EA6-5CF91988C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488" y="1844824"/>
            <a:ext cx="7286896" cy="3456058"/>
          </a:xfrm>
        </p:spPr>
        <p:txBody>
          <a:bodyPr/>
          <a:lstStyle/>
          <a:p>
            <a:r>
              <a:rPr lang="sv-SE" dirty="0"/>
              <a:t>Alla VC i Sörmland har tillgång till Primärvårdskvalitet sedan juni 2017</a:t>
            </a:r>
          </a:p>
          <a:p>
            <a:r>
              <a:rPr lang="sv-SE" dirty="0"/>
              <a:t>Planen för införandet  av PVQ  var framgångsrik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7805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77157A-5A0A-4F37-897D-AB34101C9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 Vilka delar behöver stärkas?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5F8DC6B-2399-4DCF-BE5A-40E690E9B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916832"/>
            <a:ext cx="7626344" cy="3456058"/>
          </a:xfrm>
        </p:spPr>
        <p:txBody>
          <a:bodyPr/>
          <a:lstStyle/>
          <a:p>
            <a:r>
              <a:rPr lang="sv-SE" dirty="0"/>
              <a:t>Vi behöver tydliggöra förvaltningens uppdrag/struktur/arbetssätt och vem som gör vad</a:t>
            </a:r>
          </a:p>
          <a:p>
            <a:r>
              <a:rPr lang="sv-SE" dirty="0"/>
              <a:t>Hitta en bra rutin för utbildning </a:t>
            </a:r>
          </a:p>
          <a:p>
            <a:r>
              <a:rPr lang="sv-SE" dirty="0"/>
              <a:t>Behov av kontaktpersoner/superanvändare på respektive vårdcentral för att underlätta kommunikationen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444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gion Sörmland PPT Liggande (16;9)">
  <a:themeElements>
    <a:clrScheme name="RS">
      <a:dk1>
        <a:sysClr val="windowText" lastClr="000000"/>
      </a:dk1>
      <a:lt1>
        <a:sysClr val="window" lastClr="FFFFFF"/>
      </a:lt1>
      <a:dk2>
        <a:srgbClr val="6EBD8F"/>
      </a:dk2>
      <a:lt2>
        <a:srgbClr val="000000"/>
      </a:lt2>
      <a:accent1>
        <a:srgbClr val="24406C"/>
      </a:accent1>
      <a:accent2>
        <a:srgbClr val="E25046"/>
      </a:accent2>
      <a:accent3>
        <a:srgbClr val="9D1458"/>
      </a:accent3>
      <a:accent4>
        <a:srgbClr val="614789"/>
      </a:accent4>
      <a:accent5>
        <a:srgbClr val="1A7251"/>
      </a:accent5>
      <a:accent6>
        <a:srgbClr val="F9B44F"/>
      </a:accent6>
      <a:hlink>
        <a:srgbClr val="24406C"/>
      </a:hlink>
      <a:folHlink>
        <a:srgbClr val="24406C"/>
      </a:folHlink>
    </a:clrScheme>
    <a:fontScheme name="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b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defRPr b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Region Sörmland PPT mall_20181203.potx" id="{1980F7BC-670F-4F2B-8138-CFE88B422589}" vid="{CF263F11-89DC-474B-8EC0-6CE17CF3D9A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1183</TotalTime>
  <Words>294</Words>
  <Application>Microsoft Office PowerPoint</Application>
  <PresentationFormat>Bildspel på skärmen (4:3)</PresentationFormat>
  <Paragraphs>35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3" baseType="lpstr">
      <vt:lpstr>Arial</vt:lpstr>
      <vt:lpstr>Calibri</vt:lpstr>
      <vt:lpstr>Region Sörmland PPT Liggande (16;9)</vt:lpstr>
      <vt:lpstr>Primärvårdskvalitet 2020-09-11</vt:lpstr>
      <vt:lpstr>Organisation kring PVQ</vt:lpstr>
      <vt:lpstr>Var i kunskapsstyrningsorganisationen kommer PVQ in? </vt:lpstr>
      <vt:lpstr>Samverkan med samarbetspartners/intressenter </vt:lpstr>
      <vt:lpstr>Hur ser strukturen ut för stöd till verksamheterna?  </vt:lpstr>
      <vt:lpstr>Hur ser strukturen ut för utbildning och fortbildning i PVQ?</vt:lpstr>
      <vt:lpstr>Uppföljningsdialoger</vt:lpstr>
      <vt:lpstr>   Vad är ni mest nöjda med?  </vt:lpstr>
      <vt:lpstr> Vilka delar behöver stärkas? </vt:lpstr>
      <vt:lpstr> Vilka delar i organisationen behöver samverka mer? </vt:lpstr>
    </vt:vector>
  </TitlesOfParts>
  <Company>Landstinget Sörmland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på Dialogmöten</dc:title>
  <dc:creator>Berglin, Anna</dc:creator>
  <cp:lastModifiedBy>Gäre Arvidsson Stina</cp:lastModifiedBy>
  <cp:revision>47</cp:revision>
  <dcterms:created xsi:type="dcterms:W3CDTF">2019-03-27T10:43:02Z</dcterms:created>
  <dcterms:modified xsi:type="dcterms:W3CDTF">2022-11-09T15:13:54Z</dcterms:modified>
</cp:coreProperties>
</file>