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1206" r:id="rId3"/>
    <p:sldId id="1193" r:id="rId4"/>
    <p:sldId id="264" r:id="rId5"/>
    <p:sldId id="413" r:id="rId6"/>
    <p:sldId id="412" r:id="rId7"/>
    <p:sldId id="424" r:id="rId8"/>
    <p:sldId id="266" r:id="rId9"/>
    <p:sldId id="40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8" autoAdjust="0"/>
    <p:restoredTop sz="94660"/>
  </p:normalViewPr>
  <p:slideViewPr>
    <p:cSldViewPr snapToGrid="0">
      <p:cViewPr varScale="1">
        <p:scale>
          <a:sx n="85" d="100"/>
          <a:sy n="85" d="100"/>
        </p:scale>
        <p:origin x="8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6C6E-A4F2-48AD-8116-100F7435BBA3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A4669-63DB-44D1-A2F5-126356DA17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59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64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68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08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44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87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40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383459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2022-11-10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0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2022-11-10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9269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2022-11-10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5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2022-11-10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9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2022-11-10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B9A45-442A-4D28-80F7-7BAE1E66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2ABF0-5580-4533-AC69-224469CF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9F3BEF-E119-4437-A87B-9446499A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C2D5-E227-42E4-9137-B94FAC3129C0}" type="datetimeFigureOut">
              <a:rPr lang="sv-SE" smtClean="0"/>
              <a:t>2022-11-10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FFCCC0-2B05-424C-9B36-3FD2DE1A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9781FA-7FD9-4D67-B0E3-E2BB7E78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903-3C0E-4787-AE3B-58354EE63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87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2022-11-10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77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r.se/primarvardskvalit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5A15F-2162-453D-BB6A-4B7FD2629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806" y="3100057"/>
            <a:ext cx="9239015" cy="1310400"/>
          </a:xfrm>
        </p:spPr>
        <p:txBody>
          <a:bodyPr/>
          <a:lstStyle/>
          <a:p>
            <a:r>
              <a:rPr lang="sv-SE" dirty="0"/>
              <a:t>Miljöindikatorer</a:t>
            </a:r>
            <a:br>
              <a:rPr lang="sv-SE" altLang="sv-SE" sz="2400" b="0" dirty="0">
                <a:solidFill>
                  <a:srgbClr val="22222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</a:br>
            <a:br>
              <a:rPr lang="sv-SE" altLang="sv-SE" sz="2400" b="0" dirty="0">
                <a:solidFill>
                  <a:srgbClr val="22222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</a:br>
            <a:r>
              <a:rPr lang="sv-SE" altLang="sv-SE" sz="2400" b="0" dirty="0">
                <a:solidFill>
                  <a:srgbClr val="22222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21 oktober</a:t>
            </a:r>
            <a:r>
              <a:rPr lang="sv-SE" altLang="sv-SE" sz="2400" b="0" dirty="0"/>
              <a:t> 2022</a:t>
            </a:r>
            <a:endParaRPr lang="sv-SE" b="0" dirty="0">
              <a:solidFill>
                <a:srgbClr val="3C4043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45068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70664-61FD-1BB7-18FD-E0B1D5D4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Miljöindikatorer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62C5B-AF6F-D046-BBD6-72FE3759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Hållbarhet &gt; miljöindikatorer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Undvika överdiagnostik och överbehandling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Resor, utrustning, avfallshantering ….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Utgångspunkt: 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Miljöbelastande läkemedel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Kunskapsstödet Läkemedel och miljö på Janusinfo.se</a:t>
            </a:r>
          </a:p>
          <a:p>
            <a:endParaRPr lang="sv-SE" sz="2800" b="0" dirty="0">
              <a:solidFill>
                <a:srgbClr val="44707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8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70664-61FD-1BB7-18FD-E0B1D5D4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Miljöindikatorer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62C5B-AF6F-D046-BBD6-72FE3759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Ångest och Depression (befintliga indikatorer)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Läkemedelsbehandling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Samtalsbehandling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Levnadsvanor och handledd träning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Antibiotika (befintliga indikatorer)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Inf29/Inf31: Andel episoder med antibiotikabehandlad akut cystit som behandlats med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(kvinnor ≥15 år/ män)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NSAID (Ny indikator)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PVQ Läkemedel Lm15: Andel patienter som förskrivits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av alla förskrivna NSAID</a:t>
            </a:r>
          </a:p>
          <a:p>
            <a:pPr lvl="1"/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b="0" dirty="0">
              <a:solidFill>
                <a:srgbClr val="44707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4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49F4626-8B4D-314F-8337-4E202B56F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347" y="2291164"/>
            <a:ext cx="9042068" cy="1506566"/>
          </a:xfrm>
        </p:spPr>
        <p:txBody>
          <a:bodyPr/>
          <a:lstStyle/>
          <a:p>
            <a:r>
              <a:rPr lang="sv-SE" dirty="0" err="1"/>
              <a:t>FoKUS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Läkemedel med miljöpåverkan</a:t>
            </a:r>
          </a:p>
        </p:txBody>
      </p:sp>
    </p:spTree>
    <p:extLst>
      <p:ext uri="{BB962C8B-B14F-4D97-AF65-F5344CB8AC3E}">
        <p14:creationId xmlns:p14="http://schemas.microsoft.com/office/powerpoint/2010/main" val="402591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 och läkemedel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390" y="1974943"/>
            <a:ext cx="10206782" cy="4446957"/>
          </a:xfrm>
        </p:spPr>
        <p:txBody>
          <a:bodyPr>
            <a:normAutofit/>
          </a:bodyPr>
          <a:lstStyle/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De flesta läkemedel vi använder hamnar till slut som läkemedelsrester i avloppsvattnet och kan nå vattendrag trots passage genom avloppsreningsverk. </a:t>
            </a:r>
          </a:p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Rapporter finns om påverkan på fiskar, exempelvis kan könshormoner försämra fortplantningen. </a:t>
            </a:r>
          </a:p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Läkemedelsrester har hittats i  spindlar som lever nära vattendrag. </a:t>
            </a:r>
          </a:p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Utsläpp av antibiotika riskerar att driva på utvecklingen av resistens.</a:t>
            </a: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9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116762"/>
            <a:ext cx="925909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Diklofenak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miljö och behandling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7799" y="1533453"/>
            <a:ext cx="10976402" cy="4946361"/>
          </a:xfrm>
        </p:spPr>
        <p:txBody>
          <a:bodyPr>
            <a:noAutofit/>
          </a:bodyPr>
          <a:lstStyle/>
          <a:p>
            <a:pPr algn="l"/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Diklofenak har associerats med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större risk för allvarliga hjärtkärlhändelser än andra COX-hämmare i flera studier. Läkemedelsverket beslutade därför att receptbelägga tabletter och kapslar med diklofenak från den 1 juni 2020. 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Studier från flera svenska avloppsreningsverk har visat att det är svårt att avlägsna diklofenak, det vill säga 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merparten av substansen kommer ut i våra vattendrag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. I Sverige återfinns diklofenak i ytvatten i halter som rapporterats ha 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effekter på fisk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och gränsvärdena för god ekologisk standard har överskridits.</a:t>
            </a:r>
          </a:p>
          <a:p>
            <a:pPr algn="l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Från miljösynpunkt pekar tillgängliga data entydigt på att diklofenak utgör 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högst miljörisk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jämfört med naproxen, ibuprofen, ketoprofen, etoricoxib, celecoxib och paracetamol. Från miljörisksynpunkt rekommenderas utbyte av diklofenak mot vilken som helst av övriga undersökta COX-hämmare/analgetika. Paracetamol är ett mycket säkert alternativ från miljösynpunkt. </a:t>
            </a: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9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Quiz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miljöindikatorer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7458" y="1540485"/>
            <a:ext cx="10206782" cy="4446957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Titta på era data/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2A49157-7C3B-4FFB-B556-D7BFEECFCDD0}"/>
              </a:ext>
            </a:extLst>
          </p:cNvPr>
          <p:cNvSpPr/>
          <p:nvPr/>
        </p:nvSpPr>
        <p:spPr>
          <a:xfrm>
            <a:off x="857458" y="2737996"/>
            <a:ext cx="10427176" cy="35155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EFDD8FA0-E32E-4124-A9A8-8E77698AE28C}"/>
              </a:ext>
            </a:extLst>
          </p:cNvPr>
          <p:cNvSpPr txBox="1">
            <a:spLocks/>
          </p:cNvSpPr>
          <p:nvPr/>
        </p:nvSpPr>
        <p:spPr>
          <a:xfrm>
            <a:off x="857458" y="2076337"/>
            <a:ext cx="10343441" cy="4048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indent="0">
              <a:buFont typeface="Arial" panose="020B0604020202020204" pitchFamily="34" charset="0"/>
              <a:buNone/>
            </a:pP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Kom igång med att titta på er vårdcentralsdata genom att göra </a:t>
            </a:r>
            <a:r>
              <a:rPr lang="sv-S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quizet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Använd PrimärvårdsKvalitet för att svara på frågorna. Hur ser trenden ut över tid?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Hur stor andel av episoder med antibiotikabehandlad akut cystit hos kvinnor respektive män har behandlats med </a:t>
            </a:r>
            <a:r>
              <a:rPr lang="sv-S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Har ni nått målnivåerna för behandling med </a:t>
            </a:r>
            <a:r>
              <a:rPr lang="sv-S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 för kvinnor respektive män?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Hur stor andel av patienter med depression behandlas med antidepressiva läkemedel i olika åldrar?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Hur stor andel av patienter med depression får psykologisk behandling i olika åldrar?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Hur stor andel av 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patienter med depression har fått rådgivning/</a:t>
            </a:r>
            <a:r>
              <a:rPr lang="sv-SE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vid otillräcklig fysisk aktivitet?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Hur stor andel av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patienter med ångest har fått rådgivning vid riskbruk av alkohol?</a:t>
            </a:r>
          </a:p>
          <a:p>
            <a:pPr marL="373063" indent="-342900"/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 ser </a:t>
            </a:r>
            <a:r>
              <a:rPr lang="sv-SE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Diklofenakförskrivningen</a:t>
            </a: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ut hos er?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1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6B104-78C9-4FA1-A3A1-216B453B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Diskutera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B9354-E56F-4384-8906-B0004463930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23442" y="2302882"/>
            <a:ext cx="10345115" cy="240979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Skulle kunna minska förskrivningen inom något område vi tittat på?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Vad behöver göras ska vi göra för att nå målet?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Vem/ vilka ansvarar?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följer vi hur det går?</a:t>
            </a:r>
          </a:p>
          <a:p>
            <a:pPr marL="0" indent="0">
              <a:buNone/>
            </a:pP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B32E0-085E-4278-9262-F474C5251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1453" y="1997298"/>
            <a:ext cx="8629094" cy="1431702"/>
          </a:xfrm>
        </p:spPr>
        <p:txBody>
          <a:bodyPr/>
          <a:lstStyle/>
          <a:p>
            <a:r>
              <a:rPr lang="sv-SE" b="0" dirty="0">
                <a:hlinkClick r:id="rId3"/>
              </a:rPr>
              <a:t>www.skr.se/primarvardskvalitet</a:t>
            </a:r>
            <a:br>
              <a:rPr lang="sv-SE" b="0" dirty="0"/>
            </a:b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3104771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478</Words>
  <Application>Microsoft Office PowerPoint</Application>
  <PresentationFormat>Bredbild</PresentationFormat>
  <Paragraphs>54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Google Sans</vt:lpstr>
      <vt:lpstr>Open Sans</vt:lpstr>
      <vt:lpstr>Trebuchet MS</vt:lpstr>
      <vt:lpstr>1_Office-tema</vt:lpstr>
      <vt:lpstr>Miljöindikatorer  21 oktober 2022</vt:lpstr>
      <vt:lpstr>Miljöindikatorer</vt:lpstr>
      <vt:lpstr>Miljöindikatorer</vt:lpstr>
      <vt:lpstr>FoKUS  Läkemedel med miljöpåverkan</vt:lpstr>
      <vt:lpstr>Miljö och läkemedel</vt:lpstr>
      <vt:lpstr>Diklofenak, miljö och behandling</vt:lpstr>
      <vt:lpstr>Quiz miljöindikatorer</vt:lpstr>
      <vt:lpstr>Diskutera</vt:lpstr>
      <vt:lpstr>www.skr.se/primarvardskvalitet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Arvidsson</dc:creator>
  <cp:lastModifiedBy>Gäre Arvidsson Stina</cp:lastModifiedBy>
  <cp:revision>18</cp:revision>
  <dcterms:created xsi:type="dcterms:W3CDTF">2022-10-19T11:59:59Z</dcterms:created>
  <dcterms:modified xsi:type="dcterms:W3CDTF">2022-11-10T15:25:18Z</dcterms:modified>
</cp:coreProperties>
</file>